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23"/>
  </p:notesMasterIdLst>
  <p:sldIdLst>
    <p:sldId id="256" r:id="rId2"/>
    <p:sldId id="278" r:id="rId3"/>
    <p:sldId id="270" r:id="rId4"/>
    <p:sldId id="288" r:id="rId5"/>
    <p:sldId id="291" r:id="rId6"/>
    <p:sldId id="292" r:id="rId7"/>
    <p:sldId id="295" r:id="rId8"/>
    <p:sldId id="294" r:id="rId9"/>
    <p:sldId id="298" r:id="rId10"/>
    <p:sldId id="299" r:id="rId11"/>
    <p:sldId id="301" r:id="rId12"/>
    <p:sldId id="302" r:id="rId13"/>
    <p:sldId id="300" r:id="rId14"/>
    <p:sldId id="297" r:id="rId15"/>
    <p:sldId id="289" r:id="rId16"/>
    <p:sldId id="303" r:id="rId17"/>
    <p:sldId id="305" r:id="rId18"/>
    <p:sldId id="304" r:id="rId19"/>
    <p:sldId id="306" r:id="rId20"/>
    <p:sldId id="307" r:id="rId21"/>
    <p:sldId id="308" r:id="rId22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744" y="-84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427413043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hyperlink" Target="&#23454;&#39564;-&#39564;&#30005;&#22120;.wmv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3698327" y="2448400"/>
            <a:ext cx="4040206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 algn="r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第十五章  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868618" y="764896"/>
            <a:ext cx="4192398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5069928" y="3271637"/>
            <a:ext cx="3058071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6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两 种 电 荷</a:t>
            </a:r>
            <a:endParaRPr lang="zh-CN" sz="60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41571" y="1879125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8025" y="290973"/>
            <a:ext cx="3079656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8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kumimoji="0" lang="zh-CN" altLang="en-US" sz="2800" b="0" i="0" u="none" strike="noStrike" cap="none" spc="0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、导体和绝缘体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98600" y="972704"/>
            <a:ext cx="717973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油罐车常常有一条铁链做的尾巴拖在地上，为什么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01" t="14667" r="4133" b="8889"/>
          <a:stretch/>
        </p:blipFill>
        <p:spPr>
          <a:xfrm>
            <a:off x="418211" y="2201257"/>
            <a:ext cx="4229961" cy="2130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58025" y="923072"/>
            <a:ext cx="910383" cy="8309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想想</a:t>
            </a:r>
            <a:endParaRPr kumimoji="0" lang="en-US" altLang="zh-CN" sz="2400" b="0" i="0" u="none" strike="noStrike" cap="none" spc="0" normalizeH="0" baseline="0" dirty="0" smtClean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  <a:p>
            <a:pPr algn="l" rtl="0" latinLnBrk="1" hangingPunct="0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议议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1028" name="Picture 4" descr="https://timgsa.baidu.com/timg?image&amp;quality=80&amp;size=b9999_10000&amp;sec=1564143766921&amp;di=0fe85593db97d8d4445489914d31c2f0&amp;imgtype=0&amp;src=http%3A%2F%2Fmmbiz.qpic.cn%2Fmmbiz_jpg%2FDwbsWHgy2rrcX7wyccX4h6PCtMXdx7IwKk9wICSiaNAfmQAjJ5YSBQ0H710ib8941dbNtN89JkKrT4toicdD5MPxA%2F640%3Fwx_fmt%3D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8894" y="2201257"/>
            <a:ext cx="3203704" cy="213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9032902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11667" y="194585"/>
            <a:ext cx="1189831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实验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1321065" y="194585"/>
            <a:ext cx="37462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en-US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橡胶棒连接验电器</a:t>
            </a: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69333" y="1585267"/>
            <a:ext cx="48979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验电器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金属箔的张角没有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变化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211668" y="2744834"/>
            <a:ext cx="5215466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验电器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的电荷量没有变化，验电器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仍不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带电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480529" y="1293745"/>
            <a:ext cx="3235903" cy="3114442"/>
            <a:chOff x="5296615" y="640093"/>
            <a:chExt cx="3370330" cy="3250450"/>
          </a:xfrm>
        </p:grpSpPr>
        <p:pic>
          <p:nvPicPr>
            <p:cNvPr id="2" name="图片 27668" descr="slide0026_image06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6615" y="640093"/>
              <a:ext cx="3370330" cy="273133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5979707" y="3371430"/>
              <a:ext cx="611186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itchFamily="34" charset="0"/>
                <a:buNone/>
              </a:pPr>
              <a:r>
                <a:rPr lang="en-US" altLang="zh-CN" sz="28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7684756" y="3371430"/>
              <a:ext cx="611186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</a:p>
          </p:txBody>
        </p:sp>
      </p:grp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43416" y="913872"/>
            <a:ext cx="1820334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实验现象</a:t>
            </a:r>
            <a:endParaRPr 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60351" y="2247403"/>
            <a:ext cx="1811866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实验分析</a:t>
            </a: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34949" y="3946522"/>
            <a:ext cx="2364316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实验结论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142876" y="4507027"/>
            <a:ext cx="711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电荷没有发生移动， 说明橡胶棒不容易导电。</a:t>
            </a:r>
          </a:p>
        </p:txBody>
      </p:sp>
    </p:spTree>
    <p:extLst>
      <p:ext uri="{BB962C8B-B14F-4D97-AF65-F5344CB8AC3E}">
        <p14:creationId xmlns:p14="http://schemas.microsoft.com/office/powerpoint/2010/main" xmlns="" val="1956032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 animBg="1"/>
      <p:bldP spid="11" grpId="0" animBg="1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268287" y="1268413"/>
            <a:ext cx="480324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验电器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的金属箔张开的角度减小，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的金属箔由闭合变为张开。</a:t>
            </a: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417637" y="230714"/>
            <a:ext cx="41767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用金属棒连接两验电器</a:t>
            </a: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56368" y="2737072"/>
            <a:ext cx="47823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验电器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也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带了电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。有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一部分电荷通过金属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棒从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移动到了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97379" y="4539539"/>
            <a:ext cx="8172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电荷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在金属中可以定向移动， 说明金属是可以导电的。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53999" y="806748"/>
            <a:ext cx="2024063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实验现象</a:t>
            </a:r>
            <a:endParaRPr 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71979" y="2330242"/>
            <a:ext cx="2024063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实验分析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97379" y="3937401"/>
            <a:ext cx="2024063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实验结论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5339561" y="1262597"/>
            <a:ext cx="3148541" cy="2836096"/>
            <a:chOff x="4879975" y="675215"/>
            <a:chExt cx="3724275" cy="3537274"/>
          </a:xfrm>
        </p:grpSpPr>
        <p:pic>
          <p:nvPicPr>
            <p:cNvPr id="2" name="图片 26644" descr="slide0027_image07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975" y="675215"/>
              <a:ext cx="3724275" cy="29845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5594784" y="3750824"/>
              <a:ext cx="6111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itchFamily="34" charset="0"/>
                <a:buNone/>
              </a:pPr>
              <a:r>
                <a:rPr lang="en-US" altLang="zh-CN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7380459" y="3702139"/>
              <a:ext cx="6111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en-US" altLang="zh-CN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</a:p>
          </p:txBody>
        </p:sp>
      </p:grp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59821" y="188646"/>
            <a:ext cx="1189831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实验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420946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84680" y="226080"/>
            <a:ext cx="1476375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numCol="1" anchor="t">
            <a:spAutoFit/>
          </a:bodyPr>
          <a:lstStyle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kern="0" cap="none" spc="0" normalizeH="0" baseline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defRPr>
            </a:lvl1pPr>
          </a:lstStyle>
          <a:p>
            <a:r>
              <a:rPr lang="en-US" altLang="zh-CN" dirty="0"/>
              <a:t>1</a:t>
            </a:r>
            <a:r>
              <a:rPr lang="zh-CN" altLang="en-US" dirty="0"/>
              <a:t>．导体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84680" y="719125"/>
            <a:ext cx="5323945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numCol="1" anchor="t">
            <a:spAutoFit/>
          </a:bodyPr>
          <a:lstStyle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kern="0" cap="none" spc="0" normalizeH="0" baseline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chemeClr val="tx1"/>
                </a:solidFill>
              </a:rPr>
              <a:t>（</a:t>
            </a:r>
            <a:r>
              <a:rPr lang="en-US" altLang="zh-CN" dirty="0">
                <a:solidFill>
                  <a:schemeClr val="tx1"/>
                </a:solidFill>
              </a:rPr>
              <a:t>1</a:t>
            </a:r>
            <a:r>
              <a:rPr lang="zh-CN" altLang="en-US" dirty="0">
                <a:solidFill>
                  <a:schemeClr val="tx1"/>
                </a:solidFill>
              </a:rPr>
              <a:t>）容易导电的物体，叫做导体。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89959" y="1293812"/>
            <a:ext cx="6056312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numCol="1" anchor="t">
            <a:spAutoFit/>
          </a:bodyPr>
          <a:lstStyle>
            <a:lvl1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kern="0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）导体导电的原因：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3127110" y="1201479"/>
            <a:ext cx="3883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b="0" dirty="0"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导体中存在大量</a:t>
            </a:r>
            <a:r>
              <a:rPr lang="zh-CN" altLang="en-US" b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自由电荷。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190888" y="1840514"/>
            <a:ext cx="6518136" cy="1226738"/>
            <a:chOff x="1301095" y="1709310"/>
            <a:chExt cx="6518136" cy="1226738"/>
          </a:xfrm>
        </p:grpSpPr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2891631" y="1709310"/>
              <a:ext cx="33115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buFont typeface="Arial" pitchFamily="34" charset="0"/>
                <a:buNone/>
              </a:pPr>
              <a:r>
                <a:rPr lang="zh-CN" altLang="en-US" sz="2400" dirty="0"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</a:rPr>
                <a:t>金属：自由电子</a:t>
              </a:r>
            </a:p>
          </p:txBody>
        </p: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2897981" y="2474383"/>
              <a:ext cx="49212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dirty="0"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</a:rPr>
                <a:t>酸碱盐溶液：阴离子、 阳离子</a:t>
              </a:r>
            </a:p>
          </p:txBody>
        </p:sp>
        <p:sp>
          <p:nvSpPr>
            <p:cNvPr id="13" name="AutoShape 12"/>
            <p:cNvSpPr>
              <a:spLocks/>
            </p:cNvSpPr>
            <p:nvPr/>
          </p:nvSpPr>
          <p:spPr bwMode="auto">
            <a:xfrm>
              <a:off x="2604293" y="1864639"/>
              <a:ext cx="287338" cy="936625"/>
            </a:xfrm>
            <a:prstGeom prst="leftBrace">
              <a:avLst>
                <a:gd name="adj1" fmla="val 20403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en-US" sz="1800" b="0">
                <a:latin typeface="Arial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301095" y="21021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</a:rPr>
                <a:t>自由电荷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66617" y="3669068"/>
            <a:ext cx="2951498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numCol="1" anchor="t">
            <a:spAutoFit/>
          </a:bodyPr>
          <a:lstStyle>
            <a:lvl1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kern="0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）常见的导体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pic>
        <p:nvPicPr>
          <p:cNvPr id="17" name="图片 16386" descr="{D2B61484-47CD-4D7D-AA79-8BA4C5DBF146}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70" r="2739" b="2351"/>
          <a:stretch>
            <a:fillRect/>
          </a:stretch>
        </p:blipFill>
        <p:spPr bwMode="auto">
          <a:xfrm>
            <a:off x="2886699" y="3115478"/>
            <a:ext cx="3643815" cy="1845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9170656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9" grpId="0"/>
      <p:bldP spid="10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37067" y="300566"/>
            <a:ext cx="176953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numCol="1" anchor="t">
            <a:spAutoFit/>
          </a:bodyPr>
          <a:lstStyle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kern="0" cap="none" spc="0" normalizeH="0" baseline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defRPr>
            </a:lvl1pPr>
          </a:lstStyle>
          <a:p>
            <a:r>
              <a:rPr lang="en-US" altLang="zh-CN" dirty="0"/>
              <a:t>3</a:t>
            </a:r>
            <a:r>
              <a:rPr lang="zh-CN" altLang="en-US" dirty="0"/>
              <a:t>．绝缘体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45535" y="781328"/>
            <a:ext cx="745331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numCol="1" anchor="t">
            <a:spAutoFit/>
          </a:bodyPr>
          <a:lstStyle>
            <a:lvl1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kern="0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defRPr>
            </a:lvl1pPr>
          </a:lstStyle>
          <a:p>
            <a:r>
              <a:rPr lang="zh-CN" altLang="en-US" dirty="0" smtClean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）不容易导电的物体，叫做绝缘体。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0" y="2469351"/>
            <a:ext cx="308980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400" dirty="0" smtClean="0"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（</a:t>
            </a:r>
            <a:r>
              <a:rPr lang="en-US" altLang="zh-CN" sz="2400" dirty="0" smtClean="0"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3</a:t>
            </a:r>
            <a:r>
              <a:rPr lang="zh-CN" altLang="en-US" sz="2400" dirty="0" smtClean="0"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）</a:t>
            </a:r>
            <a:r>
              <a:rPr lang="zh-CN" altLang="en-US" sz="2400" dirty="0"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常见的绝缘体</a:t>
            </a:r>
            <a:r>
              <a:rPr lang="zh-CN" altLang="en-US" sz="2400" dirty="0" smtClean="0"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：</a:t>
            </a:r>
            <a:endParaRPr lang="zh-CN" altLang="en-US" sz="2400" dirty="0"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69866" y="1288257"/>
            <a:ext cx="62293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dirty="0" smtClean="0"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（</a:t>
            </a:r>
            <a:r>
              <a:rPr lang="en-US" altLang="zh-CN" sz="2400" dirty="0" smtClean="0"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2</a:t>
            </a:r>
            <a:r>
              <a:rPr lang="zh-CN" altLang="en-US" sz="2400" dirty="0" smtClean="0"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）</a:t>
            </a:r>
            <a:r>
              <a:rPr lang="zh-CN" altLang="en-US" sz="2400" dirty="0"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绝缘体不易导电的原因</a:t>
            </a:r>
            <a:r>
              <a:rPr lang="zh-CN" altLang="en-US" sz="2800" b="1" dirty="0">
                <a:latin typeface="宋体" pitchFamily="2" charset="-122"/>
              </a:rPr>
              <a:t>：</a:t>
            </a: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4347635" y="1288256"/>
            <a:ext cx="45127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绝缘体中几乎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没有自由电荷。</a:t>
            </a:r>
          </a:p>
        </p:txBody>
      </p:sp>
      <p:pic>
        <p:nvPicPr>
          <p:cNvPr id="7" name="图片 17410" descr="{4E1FF284-CDF4-4EB4-890A-38CAF051832D}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83" r="3972" b="2455"/>
          <a:stretch>
            <a:fillRect/>
          </a:stretch>
        </p:blipFill>
        <p:spPr bwMode="auto">
          <a:xfrm>
            <a:off x="3023663" y="1904084"/>
            <a:ext cx="4675185" cy="2349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75182" y="4350346"/>
            <a:ext cx="60240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注意：导体与绝缘体之间没有绝对的界限。</a:t>
            </a:r>
          </a:p>
        </p:txBody>
      </p:sp>
    </p:spTree>
    <p:extLst>
      <p:ext uri="{BB962C8B-B14F-4D97-AF65-F5344CB8AC3E}">
        <p14:creationId xmlns:p14="http://schemas.microsoft.com/office/powerpoint/2010/main" xmlns="" val="31556929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27931" y="221625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305771" y="553405"/>
            <a:ext cx="7066434" cy="4422036"/>
            <a:chOff x="246315" y="322730"/>
            <a:chExt cx="7078310" cy="4621078"/>
          </a:xfrm>
        </p:grpSpPr>
        <p:sp>
          <p:nvSpPr>
            <p:cNvPr id="40" name="AutoShape 7"/>
            <p:cNvSpPr>
              <a:spLocks/>
            </p:cNvSpPr>
            <p:nvPr/>
          </p:nvSpPr>
          <p:spPr bwMode="auto">
            <a:xfrm>
              <a:off x="2347854" y="636645"/>
              <a:ext cx="360363" cy="1493223"/>
            </a:xfrm>
            <a:prstGeom prst="leftBrace">
              <a:avLst>
                <a:gd name="adj1" fmla="val 49935"/>
                <a:gd name="adj2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Text Box 22"/>
            <p:cNvSpPr txBox="1">
              <a:spLocks noChangeArrowheads="1"/>
            </p:cNvSpPr>
            <p:nvPr/>
          </p:nvSpPr>
          <p:spPr bwMode="auto">
            <a:xfrm>
              <a:off x="2698953" y="2962760"/>
              <a:ext cx="3664422" cy="418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摩擦起电的原因：电子得失</a:t>
              </a:r>
              <a:endParaRPr lang="zh-CN" altLang="zh-CN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46315" y="322730"/>
              <a:ext cx="7078310" cy="4621078"/>
              <a:chOff x="246315" y="322730"/>
              <a:chExt cx="7078310" cy="4621078"/>
            </a:xfrm>
          </p:grpSpPr>
          <p:sp>
            <p:nvSpPr>
              <p:cNvPr id="43" name="Text Box 4"/>
              <p:cNvSpPr txBox="1">
                <a:spLocks noChangeArrowheads="1"/>
              </p:cNvSpPr>
              <p:nvPr/>
            </p:nvSpPr>
            <p:spPr bwMode="auto">
              <a:xfrm>
                <a:off x="246315" y="1405712"/>
                <a:ext cx="1354217" cy="29590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zh-CN" altLang="zh-CN" sz="4000" dirty="0"/>
              </a:p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 dirty="0">
                    <a:latin typeface="微软雅黑" pitchFamily="34" charset="-122"/>
                    <a:ea typeface="微软雅黑" pitchFamily="34" charset="-122"/>
                  </a:rPr>
                  <a:t>电           </a:t>
                </a:r>
                <a:r>
                  <a:rPr lang="zh-CN" altLang="en-US" sz="2400" dirty="0" smtClean="0">
                    <a:latin typeface="微软雅黑" pitchFamily="34" charset="-122"/>
                    <a:ea typeface="微软雅黑" pitchFamily="34" charset="-122"/>
                  </a:rPr>
                  <a:t>荷</a:t>
                </a:r>
                <a:endParaRPr lang="zh-CN" altLang="en-US" sz="2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4" name="AutoShape 5"/>
              <p:cNvSpPr>
                <a:spLocks/>
              </p:cNvSpPr>
              <p:nvPr/>
            </p:nvSpPr>
            <p:spPr bwMode="auto">
              <a:xfrm>
                <a:off x="936273" y="988049"/>
                <a:ext cx="792162" cy="3641648"/>
              </a:xfrm>
              <a:prstGeom prst="leftBrace">
                <a:avLst>
                  <a:gd name="adj1" fmla="val 46951"/>
                  <a:gd name="adj2" fmla="val 50000"/>
                </a:avLst>
              </a:prstGeom>
              <a:ln>
                <a:headEnd/>
                <a:tailEnd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" name="Text Box 6"/>
              <p:cNvSpPr txBox="1">
                <a:spLocks noChangeArrowheads="1"/>
              </p:cNvSpPr>
              <p:nvPr/>
            </p:nvSpPr>
            <p:spPr bwMode="auto">
              <a:xfrm>
                <a:off x="1619250" y="1196975"/>
                <a:ext cx="1008944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dirty="0">
                    <a:latin typeface="微软雅黑" pitchFamily="34" charset="-122"/>
                    <a:ea typeface="微软雅黑" pitchFamily="34" charset="-122"/>
                  </a:rPr>
                  <a:t>电荷</a:t>
                </a:r>
              </a:p>
            </p:txBody>
          </p:sp>
          <p:sp>
            <p:nvSpPr>
              <p:cNvPr id="46" name="Text Box 8"/>
              <p:cNvSpPr txBox="1">
                <a:spLocks noChangeArrowheads="1"/>
              </p:cNvSpPr>
              <p:nvPr/>
            </p:nvSpPr>
            <p:spPr bwMode="auto">
              <a:xfrm>
                <a:off x="2779195" y="473811"/>
                <a:ext cx="1749425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defRPr sz="2400"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 eaLnBrk="0" hangingPunct="0"/>
                <a:lvl3pPr marL="1143000" indent="-228600" eaLnBrk="0" hangingPunct="0"/>
                <a:lvl4pPr marL="1600200" indent="-228600" eaLnBrk="0" hangingPunct="0"/>
                <a:lvl5pPr marL="2057400" indent="-228600" eaLnBrk="0" hangingPunct="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r>
                  <a:rPr lang="en-US" altLang="zh-CN" sz="2000" dirty="0" smtClean="0"/>
                  <a:t>1.</a:t>
                </a:r>
                <a:r>
                  <a:rPr lang="zh-CN" altLang="en-US" sz="2000" dirty="0" smtClean="0"/>
                  <a:t>摩擦起电</a:t>
                </a:r>
                <a:endParaRPr lang="zh-CN" altLang="en-US" sz="2000" dirty="0"/>
              </a:p>
            </p:txBody>
          </p:sp>
          <p:sp>
            <p:nvSpPr>
              <p:cNvPr id="47" name="Text Box 9"/>
              <p:cNvSpPr txBox="1">
                <a:spLocks noChangeArrowheads="1"/>
              </p:cNvSpPr>
              <p:nvPr/>
            </p:nvSpPr>
            <p:spPr bwMode="auto">
              <a:xfrm>
                <a:off x="2751805" y="778989"/>
                <a:ext cx="1884198" cy="418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dirty="0">
                    <a:latin typeface="微软雅黑" pitchFamily="34" charset="-122"/>
                    <a:ea typeface="微软雅黑" pitchFamily="34" charset="-122"/>
                  </a:rPr>
                  <a:t>2.</a:t>
                </a:r>
                <a:r>
                  <a:rPr lang="zh-CN" altLang="en-US" sz="2000" dirty="0">
                    <a:latin typeface="微软雅黑" pitchFamily="34" charset="-122"/>
                    <a:ea typeface="微软雅黑" pitchFamily="34" charset="-122"/>
                  </a:rPr>
                  <a:t>两种电荷</a:t>
                </a:r>
              </a:p>
            </p:txBody>
          </p:sp>
          <p:sp>
            <p:nvSpPr>
              <p:cNvPr id="48" name="AutoShape 10"/>
              <p:cNvSpPr>
                <a:spLocks/>
              </p:cNvSpPr>
              <p:nvPr/>
            </p:nvSpPr>
            <p:spPr bwMode="auto">
              <a:xfrm>
                <a:off x="4144888" y="385681"/>
                <a:ext cx="139462" cy="698200"/>
              </a:xfrm>
              <a:prstGeom prst="leftBrace">
                <a:avLst>
                  <a:gd name="adj1" fmla="val 49789"/>
                  <a:gd name="adj2" fmla="val 50000"/>
                </a:avLst>
              </a:prstGeom>
              <a:ln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wrap="none" anchor="ctr"/>
              <a:lstStyle/>
              <a:p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9" name="Text Box 11"/>
              <p:cNvSpPr txBox="1">
                <a:spLocks noChangeArrowheads="1"/>
              </p:cNvSpPr>
              <p:nvPr/>
            </p:nvSpPr>
            <p:spPr bwMode="auto">
              <a:xfrm>
                <a:off x="4298656" y="322730"/>
                <a:ext cx="160522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defRPr sz="2000"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 eaLnBrk="0" hangingPunct="0"/>
                <a:lvl3pPr marL="1143000" indent="-228600" eaLnBrk="0" hangingPunct="0"/>
                <a:lvl4pPr marL="1600200" indent="-228600" eaLnBrk="0" hangingPunct="0"/>
                <a:lvl5pPr marL="2057400" indent="-228600" eaLnBrk="0" hangingPunct="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r>
                  <a:rPr lang="zh-CN" altLang="en-US" dirty="0"/>
                  <a:t>正电荷</a:t>
                </a:r>
              </a:p>
            </p:txBody>
          </p:sp>
          <p:sp>
            <p:nvSpPr>
              <p:cNvPr id="50" name="Text Box 12"/>
              <p:cNvSpPr txBox="1">
                <a:spLocks noChangeArrowheads="1"/>
              </p:cNvSpPr>
              <p:nvPr/>
            </p:nvSpPr>
            <p:spPr bwMode="auto">
              <a:xfrm>
                <a:off x="4277192" y="774087"/>
                <a:ext cx="151606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dirty="0" smtClean="0">
                    <a:latin typeface="微软雅黑" pitchFamily="34" charset="-122"/>
                    <a:ea typeface="微软雅黑" pitchFamily="34" charset="-122"/>
                  </a:rPr>
                  <a:t>负电荷</a:t>
                </a:r>
                <a:endParaRPr lang="zh-CN" altLang="zh-CN" dirty="0"/>
              </a:p>
            </p:txBody>
          </p:sp>
          <p:sp>
            <p:nvSpPr>
              <p:cNvPr id="51" name="Text Box 13"/>
              <p:cNvSpPr txBox="1">
                <a:spLocks noChangeArrowheads="1"/>
              </p:cNvSpPr>
              <p:nvPr/>
            </p:nvSpPr>
            <p:spPr bwMode="auto">
              <a:xfrm>
                <a:off x="2731778" y="1174197"/>
                <a:ext cx="2818925" cy="418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defRPr sz="2000"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 eaLnBrk="0" hangingPunct="0"/>
                <a:lvl3pPr marL="1143000" indent="-228600" eaLnBrk="0" hangingPunct="0"/>
                <a:lvl4pPr marL="1600200" indent="-228600" eaLnBrk="0" hangingPunct="0"/>
                <a:lvl5pPr marL="2057400" indent="-228600" eaLnBrk="0" hangingPunct="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r>
                  <a:rPr lang="en-US" altLang="zh-CN" dirty="0"/>
                  <a:t>3.</a:t>
                </a:r>
                <a:r>
                  <a:rPr lang="zh-CN" altLang="en-US" dirty="0"/>
                  <a:t>电荷间相互作用规律</a:t>
                </a:r>
              </a:p>
            </p:txBody>
          </p:sp>
          <p:sp>
            <p:nvSpPr>
              <p:cNvPr id="52" name="Text Box 14"/>
              <p:cNvSpPr txBox="1">
                <a:spLocks noChangeArrowheads="1"/>
              </p:cNvSpPr>
              <p:nvPr/>
            </p:nvSpPr>
            <p:spPr bwMode="auto">
              <a:xfrm>
                <a:off x="2751805" y="1508580"/>
                <a:ext cx="2664891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dirty="0">
                    <a:latin typeface="微软雅黑" pitchFamily="34" charset="-122"/>
                    <a:ea typeface="微软雅黑" pitchFamily="34" charset="-122"/>
                  </a:rPr>
                  <a:t>4</a:t>
                </a:r>
                <a:r>
                  <a:rPr lang="en-US" altLang="zh-CN" sz="2000" dirty="0" smtClean="0"/>
                  <a:t>.</a:t>
                </a:r>
                <a:r>
                  <a:rPr lang="zh-CN" altLang="en-US" sz="2000" dirty="0">
                    <a:latin typeface="微软雅黑" pitchFamily="34" charset="-122"/>
                    <a:ea typeface="微软雅黑" pitchFamily="34" charset="-122"/>
                  </a:rPr>
                  <a:t>验电器工作原理</a:t>
                </a:r>
              </a:p>
            </p:txBody>
          </p:sp>
          <p:sp>
            <p:nvSpPr>
              <p:cNvPr id="53" name="Text Box 15"/>
              <p:cNvSpPr txBox="1">
                <a:spLocks noChangeArrowheads="1"/>
              </p:cNvSpPr>
              <p:nvPr/>
            </p:nvSpPr>
            <p:spPr bwMode="auto">
              <a:xfrm>
                <a:off x="2728557" y="1789632"/>
                <a:ext cx="3309237" cy="418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defRPr sz="2000"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 eaLnBrk="0" hangingPunct="0"/>
                <a:lvl3pPr marL="1143000" indent="-228600" eaLnBrk="0" hangingPunct="0"/>
                <a:lvl4pPr marL="1600200" indent="-228600" eaLnBrk="0" hangingPunct="0"/>
                <a:lvl5pPr marL="2057400" indent="-228600" eaLnBrk="0" hangingPunct="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r>
                  <a:rPr lang="en-US" altLang="zh-CN" dirty="0"/>
                  <a:t>5.</a:t>
                </a:r>
                <a:r>
                  <a:rPr lang="zh-CN" altLang="en-US" dirty="0"/>
                  <a:t>电荷量：电荷的多少</a:t>
                </a:r>
                <a:r>
                  <a:rPr lang="zh-CN" altLang="en-US" dirty="0" smtClean="0"/>
                  <a:t>。</a:t>
                </a:r>
                <a:endParaRPr lang="zh-CN" altLang="en-US" dirty="0"/>
              </a:p>
            </p:txBody>
          </p:sp>
          <p:sp>
            <p:nvSpPr>
              <p:cNvPr id="54" name="Text Box 16"/>
              <p:cNvSpPr txBox="1">
                <a:spLocks noChangeArrowheads="1"/>
              </p:cNvSpPr>
              <p:nvPr/>
            </p:nvSpPr>
            <p:spPr bwMode="auto">
              <a:xfrm>
                <a:off x="1491897" y="2454930"/>
                <a:ext cx="1152525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dirty="0">
                    <a:latin typeface="微软雅黑" pitchFamily="34" charset="-122"/>
                    <a:ea typeface="微软雅黑" pitchFamily="34" charset="-122"/>
                  </a:rPr>
                  <a:t>原子及其结构</a:t>
                </a:r>
              </a:p>
            </p:txBody>
          </p:sp>
          <p:sp>
            <p:nvSpPr>
              <p:cNvPr id="55" name="AutoShape 17"/>
              <p:cNvSpPr>
                <a:spLocks/>
              </p:cNvSpPr>
              <p:nvPr/>
            </p:nvSpPr>
            <p:spPr bwMode="auto">
              <a:xfrm>
                <a:off x="2502100" y="2234282"/>
                <a:ext cx="207169" cy="1030656"/>
              </a:xfrm>
              <a:prstGeom prst="leftBrace">
                <a:avLst>
                  <a:gd name="adj1" fmla="val 50342"/>
                  <a:gd name="adj2" fmla="val 50000"/>
                </a:avLst>
              </a:prstGeom>
              <a:ln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wrap="none" anchor="ctr"/>
              <a:lstStyle/>
              <a:p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" name="Text Box 18"/>
              <p:cNvSpPr txBox="1">
                <a:spLocks noChangeArrowheads="1"/>
              </p:cNvSpPr>
              <p:nvPr/>
            </p:nvSpPr>
            <p:spPr bwMode="auto">
              <a:xfrm>
                <a:off x="2672997" y="2254875"/>
                <a:ext cx="936625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defRPr sz="2000"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 eaLnBrk="0" hangingPunct="0"/>
                <a:lvl3pPr marL="1143000" indent="-228600" eaLnBrk="0" hangingPunct="0"/>
                <a:lvl4pPr marL="1600200" indent="-228600" eaLnBrk="0" hangingPunct="0"/>
                <a:lvl5pPr marL="2057400" indent="-228600" eaLnBrk="0" hangingPunct="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r>
                  <a:rPr lang="zh-CN" altLang="en-US" dirty="0"/>
                  <a:t>原子</a:t>
                </a:r>
              </a:p>
            </p:txBody>
          </p:sp>
          <p:sp>
            <p:nvSpPr>
              <p:cNvPr id="57" name="AutoShape 19"/>
              <p:cNvSpPr>
                <a:spLocks/>
              </p:cNvSpPr>
              <p:nvPr/>
            </p:nvSpPr>
            <p:spPr bwMode="auto">
              <a:xfrm>
                <a:off x="3371761" y="2189742"/>
                <a:ext cx="165806" cy="715169"/>
              </a:xfrm>
              <a:prstGeom prst="leftBrace">
                <a:avLst>
                  <a:gd name="adj1" fmla="val 37342"/>
                  <a:gd name="adj2" fmla="val 50000"/>
                </a:avLst>
              </a:prstGeom>
              <a:ln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wrap="none" anchor="ctr"/>
              <a:lstStyle/>
              <a:p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8" name="Text Box 20"/>
              <p:cNvSpPr txBox="1">
                <a:spLocks noChangeArrowheads="1"/>
              </p:cNvSpPr>
              <p:nvPr/>
            </p:nvSpPr>
            <p:spPr bwMode="auto">
              <a:xfrm>
                <a:off x="3454664" y="2171074"/>
                <a:ext cx="299046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dirty="0">
                    <a:latin typeface="微软雅黑" pitchFamily="34" charset="-122"/>
                    <a:ea typeface="微软雅黑" pitchFamily="34" charset="-122"/>
                  </a:rPr>
                  <a:t>原子核：带正电</a:t>
                </a:r>
              </a:p>
            </p:txBody>
          </p:sp>
          <p:sp>
            <p:nvSpPr>
              <p:cNvPr id="59" name="Text Box 21"/>
              <p:cNvSpPr txBox="1">
                <a:spLocks noChangeArrowheads="1"/>
              </p:cNvSpPr>
              <p:nvPr/>
            </p:nvSpPr>
            <p:spPr bwMode="auto">
              <a:xfrm>
                <a:off x="3576330" y="2654984"/>
                <a:ext cx="299046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defRPr sz="2400"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 eaLnBrk="0" hangingPunct="0"/>
                <a:lvl3pPr marL="1143000" indent="-228600" eaLnBrk="0" hangingPunct="0"/>
                <a:lvl4pPr marL="1600200" indent="-228600" eaLnBrk="0" hangingPunct="0"/>
                <a:lvl5pPr marL="2057400" indent="-228600" eaLnBrk="0" hangingPunct="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r>
                  <a:rPr lang="zh-CN" altLang="en-US" sz="2000" dirty="0"/>
                  <a:t>电  子：带负电</a:t>
                </a:r>
              </a:p>
            </p:txBody>
          </p:sp>
          <p:sp>
            <p:nvSpPr>
              <p:cNvPr id="60" name="Text Box 23"/>
              <p:cNvSpPr txBox="1">
                <a:spLocks noChangeArrowheads="1"/>
              </p:cNvSpPr>
              <p:nvPr/>
            </p:nvSpPr>
            <p:spPr bwMode="auto">
              <a:xfrm>
                <a:off x="1491897" y="3535459"/>
                <a:ext cx="1170869" cy="739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dirty="0">
                    <a:latin typeface="微软雅黑" pitchFamily="34" charset="-122"/>
                    <a:ea typeface="微软雅黑" pitchFamily="34" charset="-122"/>
                  </a:rPr>
                  <a:t>导体</a:t>
                </a:r>
                <a:r>
                  <a:rPr lang="zh-CN" altLang="en-US" sz="2000" dirty="0" smtClean="0">
                    <a:latin typeface="微软雅黑" pitchFamily="34" charset="-122"/>
                    <a:ea typeface="微软雅黑" pitchFamily="34" charset="-122"/>
                  </a:rPr>
                  <a:t>和</a:t>
                </a:r>
                <a:endParaRPr lang="en-US" altLang="zh-CN" sz="2000" dirty="0" smtClean="0"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/>
                <a:r>
                  <a:rPr lang="zh-CN" altLang="en-US" sz="2000" dirty="0" smtClean="0">
                    <a:latin typeface="微软雅黑" pitchFamily="34" charset="-122"/>
                    <a:ea typeface="微软雅黑" pitchFamily="34" charset="-122"/>
                  </a:rPr>
                  <a:t>绝缘体</a:t>
                </a:r>
                <a:endParaRPr lang="zh-CN" altLang="en-US" sz="2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1" name="AutoShape 24"/>
              <p:cNvSpPr>
                <a:spLocks/>
              </p:cNvSpPr>
              <p:nvPr/>
            </p:nvSpPr>
            <p:spPr bwMode="auto">
              <a:xfrm>
                <a:off x="2500753" y="3377657"/>
                <a:ext cx="287337" cy="1389942"/>
              </a:xfrm>
              <a:prstGeom prst="leftBrace">
                <a:avLst>
                  <a:gd name="adj1" fmla="val 51399"/>
                  <a:gd name="adj2" fmla="val 50000"/>
                </a:avLst>
              </a:prstGeom>
              <a:ln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wrap="none" anchor="ctr"/>
              <a:lstStyle/>
              <a:p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" name="Text Box 25"/>
              <p:cNvSpPr txBox="1">
                <a:spLocks noChangeArrowheads="1"/>
              </p:cNvSpPr>
              <p:nvPr/>
            </p:nvSpPr>
            <p:spPr bwMode="auto">
              <a:xfrm>
                <a:off x="2754295" y="3380880"/>
                <a:ext cx="88864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dirty="0">
                    <a:latin typeface="微软雅黑" pitchFamily="34" charset="-122"/>
                    <a:ea typeface="微软雅黑" pitchFamily="34" charset="-122"/>
                  </a:rPr>
                  <a:t>导体</a:t>
                </a:r>
              </a:p>
            </p:txBody>
          </p:sp>
          <p:sp>
            <p:nvSpPr>
              <p:cNvPr id="63" name="Text Box 26"/>
              <p:cNvSpPr txBox="1">
                <a:spLocks noChangeArrowheads="1"/>
              </p:cNvSpPr>
              <p:nvPr/>
            </p:nvSpPr>
            <p:spPr bwMode="auto">
              <a:xfrm>
                <a:off x="3513711" y="3335404"/>
                <a:ext cx="194310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eaLnBrk="1" hangingPunct="1">
                  <a:defRPr sz="2400"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 eaLnBrk="0" hangingPunct="0"/>
                <a:lvl3pPr marL="1143000" indent="-228600" eaLnBrk="0" hangingPunct="0"/>
                <a:lvl4pPr marL="1600200" indent="-228600" eaLnBrk="0" hangingPunct="0"/>
                <a:lvl5pPr marL="2057400" indent="-228600" eaLnBrk="0" hangingPunct="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r>
                  <a:rPr lang="zh-CN" altLang="en-US" sz="2000" dirty="0"/>
                  <a:t>常见的导体</a:t>
                </a:r>
              </a:p>
            </p:txBody>
          </p:sp>
          <p:sp>
            <p:nvSpPr>
              <p:cNvPr id="64" name="Text Box 27"/>
              <p:cNvSpPr txBox="1">
                <a:spLocks noChangeArrowheads="1"/>
              </p:cNvSpPr>
              <p:nvPr/>
            </p:nvSpPr>
            <p:spPr bwMode="auto">
              <a:xfrm>
                <a:off x="2751805" y="4185922"/>
                <a:ext cx="120032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dirty="0">
                    <a:latin typeface="微软雅黑" pitchFamily="34" charset="-122"/>
                    <a:ea typeface="微软雅黑" pitchFamily="34" charset="-122"/>
                  </a:rPr>
                  <a:t>绝缘体</a:t>
                </a:r>
              </a:p>
            </p:txBody>
          </p:sp>
          <p:sp>
            <p:nvSpPr>
              <p:cNvPr id="65" name="Text Box 28"/>
              <p:cNvSpPr txBox="1">
                <a:spLocks noChangeArrowheads="1"/>
              </p:cNvSpPr>
              <p:nvPr/>
            </p:nvSpPr>
            <p:spPr bwMode="auto">
              <a:xfrm>
                <a:off x="3576330" y="3785812"/>
                <a:ext cx="277020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defRPr sz="2400"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 eaLnBrk="0" hangingPunct="0"/>
                <a:lvl3pPr marL="1143000" indent="-228600" eaLnBrk="0" hangingPunct="0"/>
                <a:lvl4pPr marL="1600200" indent="-228600" eaLnBrk="0" hangingPunct="0"/>
                <a:lvl5pPr marL="2057400" indent="-228600" eaLnBrk="0" hangingPunct="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r>
                  <a:rPr lang="zh-CN" altLang="en-US" sz="2000" dirty="0"/>
                  <a:t>金属靠自由电子导电</a:t>
                </a:r>
              </a:p>
            </p:txBody>
          </p:sp>
          <p:sp>
            <p:nvSpPr>
              <p:cNvPr id="66" name="AutoShape 19"/>
              <p:cNvSpPr>
                <a:spLocks/>
              </p:cNvSpPr>
              <p:nvPr/>
            </p:nvSpPr>
            <p:spPr bwMode="auto">
              <a:xfrm>
                <a:off x="3371761" y="3270419"/>
                <a:ext cx="165806" cy="781869"/>
              </a:xfrm>
              <a:prstGeom prst="leftBrace">
                <a:avLst>
                  <a:gd name="adj1" fmla="val 37342"/>
                  <a:gd name="adj2" fmla="val 50000"/>
                </a:avLst>
              </a:prstGeom>
              <a:ln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wrap="none" anchor="ctr"/>
              <a:lstStyle/>
              <a:p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" name="AutoShape 19"/>
              <p:cNvSpPr>
                <a:spLocks/>
              </p:cNvSpPr>
              <p:nvPr/>
            </p:nvSpPr>
            <p:spPr bwMode="auto">
              <a:xfrm>
                <a:off x="3594353" y="4120939"/>
                <a:ext cx="165806" cy="715169"/>
              </a:xfrm>
              <a:prstGeom prst="leftBrace">
                <a:avLst>
                  <a:gd name="adj1" fmla="val 37342"/>
                  <a:gd name="adj2" fmla="val 50000"/>
                </a:avLst>
              </a:prstGeom>
              <a:ln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wrap="none" anchor="ctr"/>
              <a:lstStyle/>
              <a:p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8" name="Text Box 26"/>
              <p:cNvSpPr txBox="1">
                <a:spLocks noChangeArrowheads="1"/>
              </p:cNvSpPr>
              <p:nvPr/>
            </p:nvSpPr>
            <p:spPr bwMode="auto">
              <a:xfrm>
                <a:off x="3695448" y="4185922"/>
                <a:ext cx="194310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eaLnBrk="1" hangingPunct="1">
                  <a:defRPr sz="2400"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 eaLnBrk="0" hangingPunct="0"/>
                <a:lvl3pPr marL="1143000" indent="-228600" eaLnBrk="0" hangingPunct="0"/>
                <a:lvl4pPr marL="1600200" indent="-228600" eaLnBrk="0" hangingPunct="0"/>
                <a:lvl5pPr marL="2057400" indent="-228600" eaLnBrk="0" hangingPunct="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r>
                  <a:rPr lang="zh-CN" altLang="en-US" sz="2000" dirty="0"/>
                  <a:t>常见绝缘体</a:t>
                </a:r>
              </a:p>
            </p:txBody>
          </p:sp>
          <p:sp>
            <p:nvSpPr>
              <p:cNvPr id="69" name="Text Box 26"/>
              <p:cNvSpPr txBox="1">
                <a:spLocks noChangeArrowheads="1"/>
              </p:cNvSpPr>
              <p:nvPr/>
            </p:nvSpPr>
            <p:spPr bwMode="auto">
              <a:xfrm>
                <a:off x="3760158" y="4525688"/>
                <a:ext cx="3564467" cy="418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defRPr sz="2400"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 eaLnBrk="0" hangingPunct="0"/>
                <a:lvl3pPr marL="1143000" indent="-228600" eaLnBrk="0" hangingPunct="0"/>
                <a:lvl4pPr marL="1600200" indent="-228600" eaLnBrk="0" hangingPunct="0"/>
                <a:lvl5pPr marL="2057400" indent="-228600" eaLnBrk="0" hangingPunct="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r>
                  <a:rPr lang="zh-CN" altLang="en-US" sz="2000" dirty="0" smtClean="0"/>
                  <a:t>绝缘体中几乎没有自由电荷</a:t>
                </a:r>
                <a:endParaRPr lang="zh-CN" altLang="en-US" sz="2000" dirty="0"/>
              </a:p>
            </p:txBody>
          </p:sp>
        </p:grpSp>
      </p:grpSp>
      <p:sp>
        <p:nvSpPr>
          <p:cNvPr id="4" name="TextBox 3"/>
          <p:cNvSpPr txBox="1"/>
          <p:nvPr/>
        </p:nvSpPr>
        <p:spPr>
          <a:xfrm>
            <a:off x="6764706" y="1384673"/>
            <a:ext cx="1727199" cy="101566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本堂重点：</a:t>
            </a:r>
            <a:endParaRPr kumimoji="0" lang="en-US" altLang="zh-CN" sz="2000" b="1" i="0" u="none" strike="noStrike" cap="none" spc="0" normalizeH="0" baseline="0" dirty="0" smtClean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导体和绝缘体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764706" y="2803530"/>
            <a:ext cx="1879598" cy="101566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堂难点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 rtl="0" latinLnBrk="1" hangingPunct="0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摩擦起电的原因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9632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96459" y="133914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3" name="Shape 108"/>
          <p:cNvSpPr/>
          <p:nvPr/>
        </p:nvSpPr>
        <p:spPr>
          <a:xfrm>
            <a:off x="397354" y="145420"/>
            <a:ext cx="562930" cy="57327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286563" y="133914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96459" y="528815"/>
            <a:ext cx="63948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考点一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电荷间的作用规律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6563" y="970865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86563" y="1232475"/>
            <a:ext cx="861725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2019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深圳市）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在探究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“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电荷间的相互作用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”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的实验中，用绝缘细线悬挂两个小球，静止时的状态如图所示。下列判断正确的是（     ）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50" b="945"/>
          <a:stretch>
            <a:fillRect/>
          </a:stretch>
        </p:blipFill>
        <p:spPr bwMode="auto">
          <a:xfrm>
            <a:off x="6124321" y="2778851"/>
            <a:ext cx="1451183" cy="208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09497" y="2778851"/>
            <a:ext cx="877035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lphaUcPeriod"/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两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球一定带同种电荷      </a:t>
            </a: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  <a:p>
            <a:pPr marL="457200" indent="-457200"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lphaUcPeriod"/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. 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两球可能带异种电荷</a:t>
            </a:r>
          </a:p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C. 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两球可能一个带电，一个不带电     </a:t>
            </a: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. 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两球均只受两个力</a:t>
            </a:r>
          </a:p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61111" y="2301797"/>
            <a:ext cx="43794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xmlns="" val="34794104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804" y="214847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69333" y="742486"/>
            <a:ext cx="8036454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（</a:t>
            </a:r>
            <a:r>
              <a:rPr lang="en-US" altLang="zh-CN" sz="2400" b="1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2019 </a:t>
            </a:r>
            <a:r>
              <a:rPr lang="zh-CN" altLang="en-US" sz="2400" b="1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湖北鄂州市</a:t>
            </a:r>
            <a:r>
              <a:rPr lang="zh-CN" altLang="en-US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）甲、乙、丙三个轻质小球用绝缘细绳悬挂，相互作用情况如图所示，如果丙带正电荷，则甲（　　）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1336" y="2434294"/>
            <a:ext cx="4300741" cy="200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85804" y="2434294"/>
            <a:ext cx="3786663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466850" algn="l"/>
                <a:tab pos="2733675" algn="l"/>
                <a:tab pos="400050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A.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一定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带正电荷	</a:t>
            </a: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  <a:p>
            <a:pPr marR="0" lvl="0" algn="l" defTabSz="914400" rtl="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466850" algn="l"/>
                <a:tab pos="2733675" algn="l"/>
                <a:tab pos="400050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. 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一定带负电荷	</a:t>
            </a: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  <a:p>
            <a:pPr marR="0" lvl="0" algn="l" defTabSz="914400" rtl="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466850" algn="l"/>
                <a:tab pos="2733675" algn="l"/>
                <a:tab pos="400050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. 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可能带负电荷	</a:t>
            </a: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  <a:p>
            <a:pPr marR="0" lvl="0" algn="l" defTabSz="914400" rtl="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466850" algn="l"/>
                <a:tab pos="2733675" algn="l"/>
                <a:tab pos="400050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. 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可能带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正电荷</a:t>
            </a:r>
            <a:endParaRPr lang="en-US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1680" y="2042180"/>
            <a:ext cx="425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C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25516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5002" y="216805"/>
            <a:ext cx="6522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导体和绝缘体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002" y="728863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4133" y="1498473"/>
            <a:ext cx="7467600" cy="2308324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( </a:t>
            </a:r>
            <a:r>
              <a:rPr lang="en-US" altLang="zh-CN" sz="2400" b="1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2019 </a:t>
            </a:r>
            <a:r>
              <a:rPr lang="zh-CN" altLang="zh-CN" sz="2400" b="1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山东菏泽市</a:t>
            </a:r>
            <a:r>
              <a:rPr lang="en-US" altLang="zh-CN" sz="2400" b="1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)</a:t>
            </a:r>
            <a:r>
              <a:rPr lang="zh-CN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通常情况下，下列物品属于导体的是（　　）</a:t>
            </a:r>
          </a:p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A</a:t>
            </a:r>
            <a:r>
              <a:rPr lang="zh-CN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．橡胶棒</a:t>
            </a:r>
            <a:r>
              <a:rPr lang="en-US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	</a:t>
            </a:r>
            <a:r>
              <a:rPr lang="en-US" altLang="zh-CN" sz="2400" dirty="0" smtClean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         B</a:t>
            </a:r>
            <a:r>
              <a:rPr lang="zh-CN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．玻璃棒</a:t>
            </a:r>
            <a:r>
              <a:rPr lang="en-US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	</a:t>
            </a:r>
            <a:endParaRPr lang="en-US" altLang="zh-CN" sz="2400" dirty="0" smtClean="0" bmk="topic_2b47f35b-d79e-494e-b38b-f41ad6a329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C</a:t>
            </a:r>
            <a:r>
              <a:rPr lang="zh-CN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．陶瓷筷子</a:t>
            </a:r>
            <a:r>
              <a:rPr lang="en-US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	</a:t>
            </a:r>
            <a:r>
              <a:rPr lang="en-US" altLang="zh-CN" sz="2400" dirty="0" smtClean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         D</a:t>
            </a:r>
            <a:r>
              <a:rPr lang="zh-CN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．湿</a:t>
            </a:r>
            <a:r>
              <a:rPr lang="zh-CN" altLang="zh-CN" sz="2400" dirty="0" smtClean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木棒</a:t>
            </a:r>
            <a:endParaRPr lang="zh-CN" altLang="zh-CN" sz="2400" dirty="0" bmk="topic_2b47f35b-d79e-494e-b38b-f41ad6a329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73586" y="2248885"/>
            <a:ext cx="4587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bmk="topic_2b47f35b-d79e-494e-b38b-f41ad6a329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D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20062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7552" y="220085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80196" y="949494"/>
            <a:ext cx="806633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（</a:t>
            </a:r>
            <a:r>
              <a:rPr lang="en-US" altLang="zh-CN" sz="2400" b="1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2019 </a:t>
            </a:r>
            <a:r>
              <a:rPr lang="zh-CN" altLang="en-US" sz="2400" b="1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乐山）</a:t>
            </a:r>
            <a:r>
              <a:rPr lang="zh-CN" altLang="en-US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如图所示，先后将不同材料接在电路的</a:t>
            </a:r>
            <a:r>
              <a:rPr lang="en-US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A</a:t>
            </a:r>
            <a:r>
              <a:rPr lang="zh-CN" altLang="en-US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、</a:t>
            </a:r>
            <a:r>
              <a:rPr lang="en-US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B</a:t>
            </a:r>
            <a:r>
              <a:rPr lang="zh-CN" altLang="en-US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两点间，闭合开关，能使小灯泡发光的</a:t>
            </a:r>
            <a:r>
              <a:rPr lang="zh-CN" altLang="en-US" sz="2400" dirty="0" smtClean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是（      ）</a:t>
            </a:r>
            <a:endParaRPr lang="zh-CN" altLang="en-US" sz="2400" b="1" dirty="0" bmk="topic_2b47f35b-d79e-494e-b38b-f41ad6a329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57" b="1640"/>
          <a:stretch>
            <a:fillRect/>
          </a:stretch>
        </p:blipFill>
        <p:spPr bwMode="auto">
          <a:xfrm>
            <a:off x="5764740" y="2667000"/>
            <a:ext cx="2481793" cy="1134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67795" y="2416205"/>
            <a:ext cx="555221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95625" algn="l"/>
              </a:tabLst>
            </a:pPr>
            <a:r>
              <a:rPr lang="en-US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A. </a:t>
            </a:r>
            <a:r>
              <a:rPr lang="zh-CN" altLang="en-US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干木条	</a:t>
            </a:r>
            <a:r>
              <a:rPr lang="en-US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B. </a:t>
            </a:r>
            <a:r>
              <a:rPr lang="zh-CN" altLang="en-US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铜丝</a:t>
            </a:r>
          </a:p>
          <a:p>
            <a:pPr marL="0" marR="0" lvl="0" indent="0" algn="l" defTabSz="914400" rtl="0" eaLnBrk="0" fontAlgn="ctr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95625" algn="l"/>
              </a:tabLst>
            </a:pPr>
            <a:r>
              <a:rPr lang="en-US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C. </a:t>
            </a:r>
            <a:r>
              <a:rPr lang="zh-CN" altLang="en-US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塑料棒	</a:t>
            </a:r>
            <a:r>
              <a:rPr lang="en-US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D. </a:t>
            </a:r>
            <a:r>
              <a:rPr lang="zh-CN" altLang="en-US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陶瓷</a:t>
            </a:r>
            <a:r>
              <a:rPr lang="zh-CN" altLang="en-US" sz="2400" dirty="0" smtClean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棒</a:t>
            </a:r>
            <a:endParaRPr lang="zh-CN" altLang="en-US" sz="2400" dirty="0" bmk="topic_2b47f35b-d79e-494e-b38b-f41ad6a329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27441" y="1453629"/>
            <a:ext cx="41069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ctr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95625" algn="l"/>
              </a:tabLst>
            </a:pPr>
            <a:r>
              <a:rPr lang="en-US" altLang="zh-CN" sz="2800" dirty="0" smtClean="0" bmk="topic_2b47f35b-d79e-494e-b38b-f41ad6a329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B</a:t>
            </a:r>
            <a:endParaRPr lang="en-US" altLang="zh-CN" sz="2800" dirty="0" bmk="topic_2b47f35b-d79e-494e-b38b-f41ad6a329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37447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4" name="图片 3"/>
          <p:cNvPicPr preferRelativeResize="0"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23" t="3482"/>
          <a:stretch/>
        </p:blipFill>
        <p:spPr>
          <a:xfrm>
            <a:off x="1330903" y="2248694"/>
            <a:ext cx="3054212" cy="2350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3398" y="1048367"/>
            <a:ext cx="8068735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小实验：用塑料直尺在头发上摩擦后；气球在墙上摩擦后；</a:t>
            </a: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都能吸引纸屑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9" name="图片 8"/>
          <p:cNvPicPr preferRelativeResize="0"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068" t="3880" r="17469" b="2703"/>
          <a:stretch/>
        </p:blipFill>
        <p:spPr>
          <a:xfrm>
            <a:off x="4764877" y="2248694"/>
            <a:ext cx="2750556" cy="2350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5002" y="216805"/>
            <a:ext cx="6522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摩擦起电的原因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002" y="728863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35001" y="990473"/>
            <a:ext cx="849930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（</a:t>
            </a:r>
            <a:r>
              <a:rPr lang="en-US" altLang="zh-CN" sz="2400" dirty="0" smtClean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2019 </a:t>
            </a:r>
            <a:r>
              <a:rPr lang="zh-CN" altLang="en-US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山西省</a:t>
            </a:r>
            <a:r>
              <a:rPr lang="en-US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)</a:t>
            </a:r>
            <a:r>
              <a:rPr lang="zh-CN" altLang="en-US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小亮将两只相同的气球在自己的头发上摩擦后，就可以让一只气球在另一只气球上方“跳舞”（如图）。对该现象解释正确的是（　　）</a:t>
            </a:r>
          </a:p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 bmk="topic_2b47f35b-d79e-494e-b38b-f41ad6a329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27" b="778"/>
          <a:stretch>
            <a:fillRect/>
          </a:stretch>
        </p:blipFill>
        <p:spPr bwMode="auto">
          <a:xfrm>
            <a:off x="6419402" y="2966072"/>
            <a:ext cx="2187970" cy="1760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35002" y="2692277"/>
            <a:ext cx="659073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A</a:t>
            </a:r>
            <a:r>
              <a:rPr lang="zh-CN" altLang="en-US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．摩擦的方法创造了电荷使两气球带了电	</a:t>
            </a:r>
          </a:p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B</a:t>
            </a:r>
            <a:r>
              <a:rPr lang="zh-CN" altLang="en-US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．摩擦的方法使气球分子发生转移而带电	</a:t>
            </a:r>
          </a:p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C</a:t>
            </a:r>
            <a:r>
              <a:rPr lang="zh-CN" altLang="en-US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．这种现象与验电器的工作原理相同	</a:t>
            </a:r>
          </a:p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D</a:t>
            </a:r>
            <a:r>
              <a:rPr lang="zh-CN" altLang="en-US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．两气球因带了异种电荷而互相</a:t>
            </a:r>
            <a:r>
              <a:rPr lang="zh-CN" altLang="en-US" sz="2400" dirty="0" smtClean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排斥</a:t>
            </a:r>
            <a:endParaRPr lang="zh-CN" altLang="en-US" sz="2400" dirty="0" bmk="topic_2b47f35b-d79e-494e-b38b-f41ad6a329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87827" y="2072497"/>
            <a:ext cx="42511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 bmk="topic_2b47f35b-d79e-494e-b38b-f41ad6a329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C</a:t>
            </a:r>
            <a:endParaRPr lang="en-US" altLang="zh-CN" sz="2800" dirty="0" bmk="topic_2b47f35b-d79e-494e-b38b-f41ad6a329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57261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9819" y="414818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0031" y="1320000"/>
            <a:ext cx="8089915" cy="2862322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dirty="0" smtClean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（</a:t>
            </a:r>
            <a:r>
              <a:rPr lang="en-US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2019 </a:t>
            </a:r>
            <a:r>
              <a:rPr lang="zh-CN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内江市） 下列有关电现象的说法中正确的是</a:t>
            </a:r>
            <a:r>
              <a:rPr lang="zh-CN" altLang="zh-CN" sz="2400" dirty="0" smtClean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（</a:t>
            </a:r>
            <a:r>
              <a:rPr lang="en-US" altLang="zh-CN" sz="2400" dirty="0" smtClean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     </a:t>
            </a:r>
            <a:r>
              <a:rPr lang="zh-CN" altLang="zh-CN" sz="2400" dirty="0" smtClean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）</a:t>
            </a:r>
            <a:endParaRPr lang="zh-CN" altLang="zh-CN" sz="2400" dirty="0" bmk="topic_2b47f35b-d79e-494e-b38b-f41ad6a329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A</a:t>
            </a:r>
            <a:r>
              <a:rPr lang="zh-CN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．验电器的工作原理是同种电荷互相排斥</a:t>
            </a:r>
            <a:r>
              <a:rPr lang="en-US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   </a:t>
            </a:r>
            <a:endParaRPr lang="en-US" altLang="zh-CN" sz="2400" dirty="0" smtClean="0" bmk="topic_2b47f35b-d79e-494e-b38b-f41ad6a329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B</a:t>
            </a:r>
            <a:r>
              <a:rPr lang="en-US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. </a:t>
            </a:r>
            <a:r>
              <a:rPr lang="zh-CN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摩擦起电是利用摩擦的方式创造电荷</a:t>
            </a:r>
          </a:p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C. </a:t>
            </a:r>
            <a:r>
              <a:rPr lang="zh-CN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电荷的移动形成电流</a:t>
            </a:r>
            <a:r>
              <a:rPr lang="en-US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                   </a:t>
            </a:r>
            <a:endParaRPr lang="en-US" altLang="zh-CN" sz="2400" dirty="0" smtClean="0" bmk="topic_2b47f35b-d79e-494e-b38b-f41ad6a329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D</a:t>
            </a:r>
            <a:r>
              <a:rPr lang="en-US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. </a:t>
            </a:r>
            <a:r>
              <a:rPr lang="zh-CN" altLang="zh-CN" sz="2400" dirty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与丝绸摩擦过的玻璃棒带</a:t>
            </a:r>
            <a:r>
              <a:rPr lang="zh-CN" altLang="zh-CN" sz="2400" dirty="0" smtClean="0" bmk="topic_2b47f35b-d79e-494e-b38b-f41ad6a329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负电荷</a:t>
            </a:r>
            <a:endParaRPr lang="zh-CN" altLang="zh-CN" sz="2400" dirty="0" bmk="topic_2b47f35b-d79e-494e-b38b-f41ad6a329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18752" y="1290822"/>
            <a:ext cx="54373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 bmk="topic_2b47f35b-d79e-494e-b38b-f41ad6a329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 A</a:t>
            </a:r>
            <a:endParaRPr lang="zh-CN" altLang="zh-CN" sz="2800" dirty="0" bmk="topic_2b47f35b-d79e-494e-b38b-f41ad6a329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1815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12"/>
          <p:cNvSpPr/>
          <p:nvPr/>
        </p:nvSpPr>
        <p:spPr>
          <a:xfrm>
            <a:off x="265269" y="145956"/>
            <a:ext cx="1323437" cy="461665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2400" dirty="0" smtClean="0">
                <a:solidFill>
                  <a:srgbClr val="FFFFFF"/>
                </a:solidFill>
              </a:rPr>
              <a:t>演示实验</a:t>
            </a: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7" name="Shape 120"/>
          <p:cNvSpPr/>
          <p:nvPr/>
        </p:nvSpPr>
        <p:spPr>
          <a:xfrm>
            <a:off x="5700234" y="640192"/>
            <a:ext cx="246221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玻璃棒和丝绸摩擦</a:t>
            </a:r>
            <a:endParaRPr sz="2400" dirty="0">
              <a:solidFill>
                <a:schemeClr val="tx1"/>
              </a:solidFill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pic>
        <p:nvPicPr>
          <p:cNvPr id="4" name="图片 3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2467" y="1114551"/>
            <a:ext cx="2520000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图片 7"/>
          <p:cNvPicPr preferRelativeResize="0"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96834" y="1114551"/>
            <a:ext cx="2520000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Shape 120"/>
          <p:cNvSpPr/>
          <p:nvPr/>
        </p:nvSpPr>
        <p:spPr>
          <a:xfrm>
            <a:off x="570254" y="686105"/>
            <a:ext cx="246221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sz="2400" b="0" dirty="0" smtClean="0">
                <a:solidFill>
                  <a:schemeClr val="tx1"/>
                </a:solidFill>
              </a:rPr>
              <a:t>橡胶棒和毛皮摩擦</a:t>
            </a:r>
            <a:endParaRPr sz="2400" b="0" dirty="0">
              <a:solidFill>
                <a:schemeClr val="tx1"/>
              </a:solidFill>
            </a:endParaRPr>
          </a:p>
        </p:txBody>
      </p:sp>
      <p:pic>
        <p:nvPicPr>
          <p:cNvPr id="11" name="图片 10"/>
          <p:cNvPicPr preferRelativeResize="0">
            <a:picLocks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41" t="22647" r="5115" b="19141"/>
          <a:stretch/>
        </p:blipFill>
        <p:spPr>
          <a:xfrm>
            <a:off x="3110105" y="1114551"/>
            <a:ext cx="2520000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Shape 120"/>
          <p:cNvSpPr/>
          <p:nvPr/>
        </p:nvSpPr>
        <p:spPr>
          <a:xfrm>
            <a:off x="591401" y="3370932"/>
            <a:ext cx="6605266" cy="104272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algn="l">
              <a:lnSpc>
                <a:spcPct val="150000"/>
              </a:lnSpc>
              <a:buSzPct val="60000"/>
              <a:buFont typeface="Wingdings" pitchFamily="2" charset="2"/>
              <a:buNone/>
            </a:pPr>
            <a:r>
              <a:rPr lang="zh-CN" altLang="en-US" sz="2400" b="0" dirty="0">
                <a:solidFill>
                  <a:schemeClr val="tx1"/>
                </a:solidFill>
              </a:rPr>
              <a:t>一些物体被摩擦后，能够</a:t>
            </a:r>
            <a:r>
              <a:rPr lang="zh-CN" altLang="en-US" sz="2400" b="0" dirty="0" smtClean="0">
                <a:solidFill>
                  <a:schemeClr val="tx1"/>
                </a:solidFill>
              </a:rPr>
              <a:t>吸引轻</a:t>
            </a:r>
            <a:r>
              <a:rPr lang="zh-CN" altLang="en-US" sz="2400" b="0" dirty="0">
                <a:solidFill>
                  <a:schemeClr val="tx1"/>
                </a:solidFill>
              </a:rPr>
              <a:t>小物体</a:t>
            </a:r>
            <a:r>
              <a:rPr lang="zh-CN" altLang="en-US" sz="2400" b="0" dirty="0" smtClean="0">
                <a:solidFill>
                  <a:schemeClr val="tx1"/>
                </a:solidFill>
              </a:rPr>
              <a:t>，称为物体</a:t>
            </a:r>
            <a:r>
              <a:rPr lang="zh-CN" altLang="en-US" sz="2400" b="0" dirty="0">
                <a:solidFill>
                  <a:schemeClr val="tx1"/>
                </a:solidFill>
              </a:rPr>
              <a:t>带了电，或者说带了</a:t>
            </a:r>
            <a:r>
              <a:rPr lang="zh-CN" altLang="en-US" sz="2400" b="0" dirty="0">
                <a:solidFill>
                  <a:srgbClr val="FF0000"/>
                </a:solidFill>
              </a:rPr>
              <a:t>“电荷”</a:t>
            </a:r>
            <a:endParaRPr sz="2400" b="0" dirty="0">
              <a:solidFill>
                <a:srgbClr val="FF0000"/>
              </a:solidFill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79890" y="4413653"/>
            <a:ext cx="7921625" cy="48872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 algn="l">
              <a:lnSpc>
                <a:spcPct val="150000"/>
              </a:lnSpc>
              <a:buSzPct val="60000"/>
              <a:buFont typeface="Wingdings" pitchFamily="2" charset="2"/>
              <a:buNone/>
              <a:defRPr sz="2400" b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defRPr>
            </a:lvl1pPr>
          </a:lstStyle>
          <a:p>
            <a:r>
              <a:rPr lang="zh-CN" altLang="en-US" dirty="0"/>
              <a:t>   摩擦起电：用摩擦的方法使物体带电，</a:t>
            </a:r>
            <a:r>
              <a:rPr lang="zh-CN" altLang="en-US" dirty="0">
                <a:solidFill>
                  <a:srgbClr val="FF0000"/>
                </a:solidFill>
              </a:rPr>
              <a:t>叫摩擦起电。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97683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60239" y="107621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60239" y="341199"/>
            <a:ext cx="733775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45352" y="125756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152892" y="69326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1956" y="925974"/>
            <a:ext cx="3079656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一、两种电荷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0567" y="1482936"/>
            <a:ext cx="194209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观察与思考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58580" y="1344436"/>
            <a:ext cx="6130023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跟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毛皮摩擦后的橡胶棒与跟丝绸摩擦后的玻璃棒。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带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的电荷是否一样呢？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12" name="Picture 2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067" y="2430208"/>
            <a:ext cx="2197983" cy="1586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79683" y="2430208"/>
            <a:ext cx="2236568" cy="1586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3"/>
          <p:cNvSpPr txBox="1">
            <a:spLocks noChangeArrowheads="1"/>
          </p:cNvSpPr>
          <p:nvPr/>
        </p:nvSpPr>
        <p:spPr bwMode="auto">
          <a:xfrm>
            <a:off x="6047845" y="4048995"/>
            <a:ext cx="29514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橡胶棒和玻璃棒吸引</a:t>
            </a: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360240" y="4048997"/>
            <a:ext cx="2663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两橡胶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棒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相互排斥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3"/>
          <p:cNvSpPr txBox="1">
            <a:spLocks noChangeArrowheads="1"/>
          </p:cNvSpPr>
          <p:nvPr/>
        </p:nvSpPr>
        <p:spPr bwMode="auto">
          <a:xfrm>
            <a:off x="3257549" y="4048996"/>
            <a:ext cx="2808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1" hangingPunct="1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两玻璃棒相互排斥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84098" y="4509390"/>
            <a:ext cx="310371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自然界只有两种电荷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18" name="图片 522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3031" y="2430208"/>
            <a:ext cx="1857375" cy="1586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0922808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321733" y="309793"/>
            <a:ext cx="2641600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rPr>
              <a:t>1.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rPr>
              <a:t>正电荷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rPr>
              <a:t>   </a:t>
            </a:r>
            <a:r>
              <a:rPr lang="zh-CN" altLang="en-US" sz="2400" dirty="0" smtClean="0">
                <a:solidFill>
                  <a:srgbClr val="007E27"/>
                </a:solidFill>
              </a:rPr>
              <a:t>负电荷：</a:t>
            </a:r>
            <a:endParaRPr sz="2400" dirty="0">
              <a:solidFill>
                <a:srgbClr val="007E27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194734" y="805194"/>
            <a:ext cx="8712200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丝绸摩擦过的玻璃棒带的电荷叫作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正电荷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，用</a:t>
            </a:r>
            <a:r>
              <a:rPr 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+”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表示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毛皮摩擦过的橡胶棒带的电荷叫作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负电荷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，用</a:t>
            </a:r>
            <a:r>
              <a:rPr 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-”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表示。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03202" y="1940248"/>
            <a:ext cx="32257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defRPr b="0">
                <a:solidFill>
                  <a:srgbClr val="000000"/>
                </a:solidFill>
              </a:defRPr>
            </a:pPr>
            <a:r>
              <a:rPr lang="en-US" altLang="zh-CN" sz="2400" dirty="0">
                <a:solidFill>
                  <a:srgbClr val="007E27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2.</a:t>
            </a:r>
            <a:r>
              <a:rPr lang="zh-CN" altLang="en-US" sz="2400" dirty="0">
                <a:solidFill>
                  <a:srgbClr val="007E27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电荷间的作用规律</a:t>
            </a:r>
            <a:r>
              <a:rPr lang="zh-CN" altLang="en-US" sz="2400" dirty="0" smtClean="0">
                <a:solidFill>
                  <a:srgbClr val="007E27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：</a:t>
            </a:r>
            <a:endParaRPr lang="zh-CN" altLang="en-US" sz="2400" dirty="0">
              <a:solidFill>
                <a:srgbClr val="007E27"/>
              </a:solidFill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03201" y="2583714"/>
            <a:ext cx="5537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defRPr b="0">
                <a:solidFill>
                  <a:srgbClr val="000000"/>
                </a:solidFill>
              </a:defRPr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同种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电荷互相排斥，异种电荷互相吸引。</a:t>
            </a:r>
          </a:p>
        </p:txBody>
      </p:sp>
      <p:sp>
        <p:nvSpPr>
          <p:cNvPr id="11" name="文本框 12291"/>
          <p:cNvSpPr txBox="1">
            <a:spLocks noChangeArrowheads="1"/>
          </p:cNvSpPr>
          <p:nvPr/>
        </p:nvSpPr>
        <p:spPr bwMode="auto">
          <a:xfrm>
            <a:off x="1935690" y="3670183"/>
            <a:ext cx="47783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）带电体</a:t>
            </a:r>
            <a:r>
              <a:rPr lang="zh-CN" altLang="en-US" dirty="0"/>
              <a:t>能吸引轻小物体。</a:t>
            </a:r>
          </a:p>
        </p:txBody>
      </p:sp>
      <p:sp>
        <p:nvSpPr>
          <p:cNvPr id="12" name="文本框 45062"/>
          <p:cNvSpPr txBox="1">
            <a:spLocks noChangeArrowheads="1"/>
          </p:cNvSpPr>
          <p:nvPr/>
        </p:nvSpPr>
        <p:spPr bwMode="auto">
          <a:xfrm>
            <a:off x="2118254" y="3127949"/>
            <a:ext cx="48244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1" hangingPunct="1">
              <a:defRPr sz="2400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 smtClean="0"/>
              <a:t>怎样</a:t>
            </a:r>
            <a:r>
              <a:rPr lang="zh-CN" altLang="en-US" dirty="0"/>
              <a:t>判断物体是否带电？</a:t>
            </a:r>
          </a:p>
        </p:txBody>
      </p:sp>
      <p:sp>
        <p:nvSpPr>
          <p:cNvPr id="13" name="Shape 120"/>
          <p:cNvSpPr/>
          <p:nvPr/>
        </p:nvSpPr>
        <p:spPr>
          <a:xfrm>
            <a:off x="313266" y="3112259"/>
            <a:ext cx="172720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问题与讨论</a:t>
            </a:r>
            <a:endParaRPr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2291"/>
          <p:cNvSpPr txBox="1">
            <a:spLocks noChangeArrowheads="1"/>
          </p:cNvSpPr>
          <p:nvPr/>
        </p:nvSpPr>
        <p:spPr bwMode="auto">
          <a:xfrm>
            <a:off x="1935690" y="4315650"/>
            <a:ext cx="31358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r>
              <a:rPr lang="zh-CN" altLang="en-US" dirty="0" smtClean="0">
                <a:solidFill>
                  <a:srgbClr val="FF0000"/>
                </a:solidFill>
              </a:rPr>
              <a:t>验电器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200073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/>
      <p:bldP spid="11" grpId="0" bldLvl="0"/>
      <p:bldP spid="12" grpId="0"/>
      <p:bldP spid="13" grpId="0"/>
      <p:bldP spid="14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60870" y="95406"/>
            <a:ext cx="32257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defRPr b="0">
                <a:solidFill>
                  <a:srgbClr val="000000"/>
                </a:solidFill>
              </a:defRPr>
            </a:pPr>
            <a:r>
              <a:rPr lang="en-US" altLang="zh-CN" sz="2400" dirty="0" smtClean="0">
                <a:solidFill>
                  <a:srgbClr val="007E27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3.</a:t>
            </a:r>
            <a:r>
              <a:rPr lang="zh-CN" altLang="en-US" sz="2400" dirty="0" smtClean="0">
                <a:solidFill>
                  <a:srgbClr val="007E27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验电器：</a:t>
            </a:r>
            <a:endParaRPr lang="zh-CN" altLang="en-US" sz="2400" dirty="0">
              <a:solidFill>
                <a:srgbClr val="007E27"/>
              </a:solidFill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0421" y="1463946"/>
            <a:ext cx="4572000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2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）原理：同种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电荷相互排斥</a:t>
            </a:r>
          </a:p>
        </p:txBody>
      </p:sp>
      <p:sp>
        <p:nvSpPr>
          <p:cNvPr id="16" name="矩形 15"/>
          <p:cNvSpPr/>
          <p:nvPr/>
        </p:nvSpPr>
        <p:spPr>
          <a:xfrm>
            <a:off x="228602" y="725381"/>
            <a:ext cx="243839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）构造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:</a:t>
            </a:r>
            <a:endParaRPr lang="zh-CN" altLang="en-US" sz="2400" dirty="0">
              <a:solidFill>
                <a:schemeClr val="tx1"/>
              </a:solidFill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9624" y="3729888"/>
            <a:ext cx="455381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3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）作用：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检验物体是否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带电</a:t>
            </a:r>
            <a:endParaRPr lang="zh-CN" altLang="en-US" sz="2400" dirty="0">
              <a:solidFill>
                <a:schemeClr val="tx1"/>
              </a:solidFill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58800" y="2148740"/>
            <a:ext cx="3704696" cy="1449594"/>
            <a:chOff x="2667000" y="2076451"/>
            <a:chExt cx="5364162" cy="2447925"/>
          </a:xfrm>
        </p:grpSpPr>
        <p:pic>
          <p:nvPicPr>
            <p:cNvPr id="18" name="图片 10244" descr="t016dc75d389917d16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5762" y="2076451"/>
              <a:ext cx="2565400" cy="2447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图片 1024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7000" y="2076451"/>
              <a:ext cx="2436812" cy="2360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163515" y="4389763"/>
            <a:ext cx="711781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1" hangingPunct="1">
              <a:defRPr sz="2400" b="0">
                <a:solidFill>
                  <a:srgbClr val="007E27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rgbClr val="FF0000"/>
                </a:solidFill>
              </a:rPr>
              <a:t>想一想</a:t>
            </a:r>
            <a:r>
              <a:rPr lang="zh-CN" altLang="en-US" dirty="0" smtClean="0">
                <a:solidFill>
                  <a:srgbClr val="FF0000"/>
                </a:solidFill>
              </a:rPr>
              <a:t>：</a:t>
            </a:r>
            <a:r>
              <a:rPr lang="zh-CN" altLang="en-US" dirty="0" smtClean="0">
                <a:solidFill>
                  <a:schemeClr val="tx1"/>
                </a:solidFill>
              </a:rPr>
              <a:t>验电器</a:t>
            </a:r>
            <a:r>
              <a:rPr lang="zh-CN" altLang="en-US" dirty="0">
                <a:solidFill>
                  <a:schemeClr val="tx1"/>
                </a:solidFill>
              </a:rPr>
              <a:t>张角的</a:t>
            </a:r>
            <a:r>
              <a:rPr lang="zh-CN" altLang="en-US" dirty="0" smtClean="0">
                <a:solidFill>
                  <a:schemeClr val="tx1"/>
                </a:solidFill>
              </a:rPr>
              <a:t>大小不同，说明什么？</a:t>
            </a:r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205343" y="622071"/>
            <a:ext cx="3743512" cy="2570644"/>
            <a:chOff x="1584325" y="1714498"/>
            <a:chExt cx="5475288" cy="5003802"/>
          </a:xfrm>
        </p:grpSpPr>
        <p:pic>
          <p:nvPicPr>
            <p:cNvPr id="24" name="Picture 2" descr="slide0020_image03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6077"/>
            <a:stretch>
              <a:fillRect/>
            </a:stretch>
          </p:blipFill>
          <p:spPr bwMode="auto">
            <a:xfrm>
              <a:off x="3141663" y="2649538"/>
              <a:ext cx="2744787" cy="4068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AutoShape 4"/>
            <p:cNvSpPr>
              <a:spLocks noChangeArrowheads="1"/>
            </p:cNvSpPr>
            <p:nvPr/>
          </p:nvSpPr>
          <p:spPr bwMode="auto">
            <a:xfrm>
              <a:off x="5206999" y="1714498"/>
              <a:ext cx="1852612" cy="763588"/>
            </a:xfrm>
            <a:prstGeom prst="wedgeRoundRectCallout">
              <a:avLst>
                <a:gd name="adj1" fmla="val -90139"/>
                <a:gd name="adj2" fmla="val 123056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66C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r>
                <a:rPr lang="zh-CN" altLang="en-US" sz="2000" b="1" dirty="0">
                  <a:ea typeface="黑体" pitchFamily="49" charset="-122"/>
                </a:rPr>
                <a:t>金属球</a:t>
              </a:r>
            </a:p>
          </p:txBody>
        </p:sp>
        <p:sp>
          <p:nvSpPr>
            <p:cNvPr id="26" name="AutoShape 5"/>
            <p:cNvSpPr>
              <a:spLocks noChangeArrowheads="1"/>
            </p:cNvSpPr>
            <p:nvPr/>
          </p:nvSpPr>
          <p:spPr bwMode="auto">
            <a:xfrm>
              <a:off x="2765425" y="2173288"/>
              <a:ext cx="1530350" cy="609600"/>
            </a:xfrm>
            <a:prstGeom prst="wedgeRoundRectCallout">
              <a:avLst>
                <a:gd name="adj1" fmla="val 55801"/>
                <a:gd name="adj2" fmla="val 128236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66C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r>
                <a:rPr lang="zh-CN" altLang="en-US" sz="2000" b="1" dirty="0">
                  <a:ea typeface="黑体" pitchFamily="49" charset="-122"/>
                </a:rPr>
                <a:t>绝缘垫</a:t>
              </a:r>
            </a:p>
          </p:txBody>
        </p:sp>
        <p:sp>
          <p:nvSpPr>
            <p:cNvPr id="27" name="AutoShape 6"/>
            <p:cNvSpPr>
              <a:spLocks noChangeArrowheads="1"/>
            </p:cNvSpPr>
            <p:nvPr/>
          </p:nvSpPr>
          <p:spPr bwMode="auto">
            <a:xfrm>
              <a:off x="5368925" y="2817813"/>
              <a:ext cx="1530350" cy="609600"/>
            </a:xfrm>
            <a:prstGeom prst="wedgeRoundRectCallout">
              <a:avLst>
                <a:gd name="adj1" fmla="val -99111"/>
                <a:gd name="adj2" fmla="val 12927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66C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r>
                <a:rPr lang="zh-CN" altLang="en-US" sz="2000" b="1" dirty="0">
                  <a:ea typeface="黑体" pitchFamily="49" charset="-122"/>
                </a:rPr>
                <a:t>金属</a:t>
              </a:r>
              <a:r>
                <a:rPr lang="zh-CN" altLang="en-US" sz="2400" b="1" dirty="0">
                  <a:ea typeface="黑体" pitchFamily="49" charset="-122"/>
                </a:rPr>
                <a:t>杆</a:t>
              </a:r>
            </a:p>
          </p:txBody>
        </p:sp>
        <p:sp>
          <p:nvSpPr>
            <p:cNvPr id="28" name="AutoShape 7"/>
            <p:cNvSpPr>
              <a:spLocks noChangeArrowheads="1"/>
            </p:cNvSpPr>
            <p:nvPr/>
          </p:nvSpPr>
          <p:spPr bwMode="auto">
            <a:xfrm>
              <a:off x="2014538" y="3141663"/>
              <a:ext cx="1528762" cy="606425"/>
            </a:xfrm>
            <a:prstGeom prst="wedgeRoundRectCallout">
              <a:avLst>
                <a:gd name="adj1" fmla="val 100810"/>
                <a:gd name="adj2" fmla="val 181088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66C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r>
                <a:rPr lang="zh-CN" altLang="en-US" sz="2000" b="1" dirty="0">
                  <a:ea typeface="黑体" pitchFamily="49" charset="-122"/>
                </a:rPr>
                <a:t>金属箔</a:t>
              </a:r>
            </a:p>
          </p:txBody>
        </p:sp>
        <p:sp>
          <p:nvSpPr>
            <p:cNvPr id="29" name="AutoShape 8"/>
            <p:cNvSpPr>
              <a:spLocks noChangeArrowheads="1"/>
            </p:cNvSpPr>
            <p:nvPr/>
          </p:nvSpPr>
          <p:spPr bwMode="auto">
            <a:xfrm>
              <a:off x="5529263" y="4033838"/>
              <a:ext cx="1530350" cy="609600"/>
            </a:xfrm>
            <a:prstGeom prst="wedgeRoundRectCallout">
              <a:avLst>
                <a:gd name="adj1" fmla="val -67866"/>
                <a:gd name="adj2" fmla="val 94042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66C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r>
                <a:rPr lang="zh-CN" altLang="en-US" sz="2000" b="1" dirty="0">
                  <a:ea typeface="黑体" pitchFamily="49" charset="-122"/>
                </a:rPr>
                <a:t>金属罩</a:t>
              </a:r>
            </a:p>
          </p:txBody>
        </p:sp>
        <p:sp>
          <p:nvSpPr>
            <p:cNvPr id="30" name="AutoShape 9"/>
            <p:cNvSpPr>
              <a:spLocks noChangeArrowheads="1"/>
            </p:cNvSpPr>
            <p:nvPr/>
          </p:nvSpPr>
          <p:spPr bwMode="auto">
            <a:xfrm>
              <a:off x="1584325" y="4106863"/>
              <a:ext cx="1530350" cy="609600"/>
            </a:xfrm>
            <a:prstGeom prst="wedgeRoundRectCallout">
              <a:avLst>
                <a:gd name="adj1" fmla="val 83255"/>
                <a:gd name="adj2" fmla="val 101815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66C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r>
                <a:rPr lang="zh-CN" altLang="en-US" sz="2000" b="1" dirty="0">
                  <a:ea typeface="黑体" pitchFamily="49" charset="-122"/>
                </a:rPr>
                <a:t>接线柱</a:t>
              </a:r>
            </a:p>
          </p:txBody>
        </p:sp>
      </p:grpSp>
      <p:pic>
        <p:nvPicPr>
          <p:cNvPr id="31" name="Picture 2" descr="slide0020_image030">
            <a:hlinkClick r:id="rId6" action="ppaction://hlinkfile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93" t="18598" r="-2544" b="12756"/>
          <a:stretch/>
        </p:blipFill>
        <p:spPr bwMode="auto">
          <a:xfrm>
            <a:off x="6525334" y="3094685"/>
            <a:ext cx="1511997" cy="1955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8205007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  <p:bldP spid="17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 bwMode="auto">
          <a:xfrm>
            <a:off x="394731" y="224346"/>
            <a:ext cx="2752223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1" hangingPunct="1">
              <a:defRPr sz="2400" b="0">
                <a:solidFill>
                  <a:srgbClr val="007E27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 smtClean="0"/>
              <a:t>4</a:t>
            </a:r>
            <a:r>
              <a:rPr lang="zh-CN" altLang="en-US" dirty="0" smtClean="0"/>
              <a:t>．电荷量</a:t>
            </a:r>
            <a:r>
              <a:rPr lang="zh-CN" altLang="en-US" dirty="0"/>
              <a:t>（Q）</a:t>
            </a:r>
          </a:p>
        </p:txBody>
      </p:sp>
      <p:sp>
        <p:nvSpPr>
          <p:cNvPr id="3" name="Rectangle 3"/>
          <p:cNvSpPr txBox="1">
            <a:spLocks noRot="1" noChangeArrowheads="1"/>
          </p:cNvSpPr>
          <p:nvPr/>
        </p:nvSpPr>
        <p:spPr>
          <a:xfrm>
            <a:off x="330200" y="846782"/>
            <a:ext cx="694266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1" hangingPunct="1">
              <a:defRPr sz="2400" b="0">
                <a:solidFill>
                  <a:srgbClr val="007E27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（１）</a:t>
            </a:r>
            <a:r>
              <a:rPr lang="en-US" altLang="zh-CN" dirty="0" smtClean="0">
                <a:solidFill>
                  <a:schemeClr val="tx1"/>
                </a:solidFill>
              </a:rPr>
              <a:t>.</a:t>
            </a:r>
            <a:r>
              <a:rPr lang="zh-CN" altLang="en-US" dirty="0">
                <a:solidFill>
                  <a:schemeClr val="tx1"/>
                </a:solidFill>
              </a:rPr>
              <a:t>电荷的多少叫做电荷量，简称电荷。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16929" y="2093383"/>
            <a:ext cx="8144934" cy="113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>
                <a:schemeClr val="hlink"/>
              </a:buClr>
              <a:buSzPct val="120000"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一根摩擦过的玻璃棒或橡胶棒所带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的电荷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，大约只有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10</a:t>
            </a:r>
            <a:r>
              <a:rPr lang="en-US" altLang="zh-CN" sz="2400" baseline="300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-7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C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。一片雷雨云带电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的电荷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，大约有几十库仑。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30200" y="1469218"/>
            <a:ext cx="703053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（２）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电荷的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单位：库仑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，简称库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，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符号是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C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416929" y="3228437"/>
            <a:ext cx="216107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3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）元电荷</a:t>
            </a:r>
            <a:endParaRPr lang="zh-CN" altLang="en-US" sz="2400" dirty="0">
              <a:solidFill>
                <a:schemeClr val="tx1"/>
              </a:solidFill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47258" y="3274833"/>
            <a:ext cx="6299200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电子是带有最小电荷的粒子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。叫做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元电荷，常用符号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e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表示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。  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e=1.6×10-</a:t>
            </a:r>
            <a:r>
              <a:rPr lang="en-US" altLang="zh-CN" sz="2400" baseline="300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19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C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280822" y="4475162"/>
            <a:ext cx="554331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defRPr>
            </a:lvl1pPr>
          </a:lstStyle>
          <a:p>
            <a:r>
              <a:rPr lang="zh-CN" altLang="en-US" dirty="0">
                <a:solidFill>
                  <a:srgbClr val="0070C0"/>
                </a:solidFill>
              </a:rPr>
              <a:t>任何带电体所带电荷量都是</a:t>
            </a:r>
            <a:r>
              <a:rPr lang="en-US" altLang="zh-CN" dirty="0">
                <a:solidFill>
                  <a:srgbClr val="0070C0"/>
                </a:solidFill>
              </a:rPr>
              <a:t>e</a:t>
            </a:r>
            <a:r>
              <a:rPr lang="zh-CN" altLang="en-US" dirty="0">
                <a:solidFill>
                  <a:srgbClr val="0070C0"/>
                </a:solidFill>
              </a:rPr>
              <a:t>的整数倍。</a:t>
            </a:r>
          </a:p>
        </p:txBody>
      </p:sp>
    </p:spTree>
    <p:extLst>
      <p:ext uri="{BB962C8B-B14F-4D97-AF65-F5344CB8AC3E}">
        <p14:creationId xmlns:p14="http://schemas.microsoft.com/office/powerpoint/2010/main" xmlns="" val="21720748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8025" y="290973"/>
            <a:ext cx="3079656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二、原子及其结构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0568" y="972704"/>
            <a:ext cx="1820766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问题与讨论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63203" y="1507592"/>
            <a:ext cx="85940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defRPr b="0">
                <a:solidFill>
                  <a:srgbClr val="000000"/>
                </a:solidFill>
              </a:defRPr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物体摩擦后为什么会带电，任意两个物体摩擦后都会带电？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883032" y="2166070"/>
            <a:ext cx="3777220" cy="2541482"/>
            <a:chOff x="1106488" y="2823478"/>
            <a:chExt cx="4081657" cy="2930749"/>
          </a:xfrm>
        </p:grpSpPr>
        <p:sp>
          <p:nvSpPr>
            <p:cNvPr id="84" name="Text Box 4"/>
            <p:cNvSpPr txBox="1">
              <a:spLocks noChangeArrowheads="1"/>
            </p:cNvSpPr>
            <p:nvPr/>
          </p:nvSpPr>
          <p:spPr bwMode="auto">
            <a:xfrm>
              <a:off x="1336675" y="4197350"/>
              <a:ext cx="1628775" cy="53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原子</a:t>
              </a:r>
            </a:p>
          </p:txBody>
        </p:sp>
        <p:sp>
          <p:nvSpPr>
            <p:cNvPr id="85" name="Text Box 5"/>
            <p:cNvSpPr txBox="1">
              <a:spLocks noChangeArrowheads="1"/>
            </p:cNvSpPr>
            <p:nvPr/>
          </p:nvSpPr>
          <p:spPr bwMode="auto">
            <a:xfrm>
              <a:off x="2435831" y="4803775"/>
              <a:ext cx="2311400" cy="53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核外电子 </a:t>
              </a:r>
            </a:p>
          </p:txBody>
        </p:sp>
        <p:sp>
          <p:nvSpPr>
            <p:cNvPr id="86" name="Rectangle 6"/>
            <p:cNvSpPr>
              <a:spLocks noChangeArrowheads="1"/>
            </p:cNvSpPr>
            <p:nvPr/>
          </p:nvSpPr>
          <p:spPr bwMode="auto">
            <a:xfrm>
              <a:off x="2488962" y="3462055"/>
              <a:ext cx="1728787" cy="53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原子核</a:t>
              </a:r>
            </a:p>
          </p:txBody>
        </p:sp>
        <p:sp>
          <p:nvSpPr>
            <p:cNvPr id="87" name="Rectangle 7"/>
            <p:cNvSpPr>
              <a:spLocks noChangeArrowheads="1"/>
            </p:cNvSpPr>
            <p:nvPr/>
          </p:nvSpPr>
          <p:spPr bwMode="auto">
            <a:xfrm>
              <a:off x="3919719" y="2823478"/>
              <a:ext cx="1097575" cy="53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质子</a:t>
              </a:r>
            </a:p>
          </p:txBody>
        </p:sp>
        <p:sp>
          <p:nvSpPr>
            <p:cNvPr id="88" name="Rectangle 8"/>
            <p:cNvSpPr>
              <a:spLocks noChangeArrowheads="1"/>
            </p:cNvSpPr>
            <p:nvPr/>
          </p:nvSpPr>
          <p:spPr bwMode="auto">
            <a:xfrm>
              <a:off x="3950305" y="4174440"/>
              <a:ext cx="1201529" cy="53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中子</a:t>
              </a:r>
            </a:p>
          </p:txBody>
        </p:sp>
        <p:sp>
          <p:nvSpPr>
            <p:cNvPr id="89" name="AutoShape 9"/>
            <p:cNvSpPr>
              <a:spLocks/>
            </p:cNvSpPr>
            <p:nvPr/>
          </p:nvSpPr>
          <p:spPr bwMode="auto">
            <a:xfrm>
              <a:off x="2210406" y="3728244"/>
              <a:ext cx="225425" cy="1395413"/>
            </a:xfrm>
            <a:prstGeom prst="leftBrace">
              <a:avLst>
                <a:gd name="adj1" fmla="val 51556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0" name="AutoShape 10"/>
            <p:cNvSpPr>
              <a:spLocks/>
            </p:cNvSpPr>
            <p:nvPr/>
          </p:nvSpPr>
          <p:spPr bwMode="auto">
            <a:xfrm>
              <a:off x="3591530" y="3089667"/>
              <a:ext cx="358775" cy="1350962"/>
            </a:xfrm>
            <a:prstGeom prst="leftBrace">
              <a:avLst>
                <a:gd name="adj1" fmla="val 31362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" name="Text Box 11"/>
            <p:cNvSpPr txBox="1">
              <a:spLocks noChangeArrowheads="1"/>
            </p:cNvSpPr>
            <p:nvPr/>
          </p:nvSpPr>
          <p:spPr bwMode="auto">
            <a:xfrm>
              <a:off x="1106488" y="4689475"/>
              <a:ext cx="1304925" cy="53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CC0000"/>
                  </a:solidFill>
                  <a:latin typeface="微软雅黑" pitchFamily="34" charset="-122"/>
                  <a:ea typeface="微软雅黑" pitchFamily="34" charset="-122"/>
                </a:rPr>
                <a:t>电中性</a:t>
              </a:r>
            </a:p>
          </p:txBody>
        </p:sp>
        <p:sp>
          <p:nvSpPr>
            <p:cNvPr id="92" name="Text Box 12"/>
            <p:cNvSpPr txBox="1">
              <a:spLocks noChangeArrowheads="1"/>
            </p:cNvSpPr>
            <p:nvPr/>
          </p:nvSpPr>
          <p:spPr bwMode="auto">
            <a:xfrm>
              <a:off x="2554893" y="3824288"/>
              <a:ext cx="1395412" cy="53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CC0000"/>
                  </a:solidFill>
                  <a:latin typeface="微软雅黑" pitchFamily="34" charset="-122"/>
                  <a:ea typeface="微软雅黑" pitchFamily="34" charset="-122"/>
                </a:rPr>
                <a:t>带正电</a:t>
              </a:r>
            </a:p>
          </p:txBody>
        </p:sp>
        <p:sp>
          <p:nvSpPr>
            <p:cNvPr id="93" name="Text Box 13"/>
            <p:cNvSpPr txBox="1">
              <a:spLocks noChangeArrowheads="1"/>
            </p:cNvSpPr>
            <p:nvPr/>
          </p:nvSpPr>
          <p:spPr bwMode="auto">
            <a:xfrm>
              <a:off x="2680924" y="5221851"/>
              <a:ext cx="1205516" cy="53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CC0000"/>
                  </a:solidFill>
                  <a:latin typeface="微软雅黑" pitchFamily="34" charset="-122"/>
                  <a:ea typeface="微软雅黑" pitchFamily="34" charset="-122"/>
                </a:rPr>
                <a:t>带负电</a:t>
              </a:r>
            </a:p>
          </p:txBody>
        </p:sp>
        <p:sp>
          <p:nvSpPr>
            <p:cNvPr id="94" name="Text Box 14"/>
            <p:cNvSpPr txBox="1">
              <a:spLocks noChangeArrowheads="1"/>
            </p:cNvSpPr>
            <p:nvPr/>
          </p:nvSpPr>
          <p:spPr bwMode="auto">
            <a:xfrm>
              <a:off x="3792733" y="4463537"/>
              <a:ext cx="1395412" cy="53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CC0000"/>
                  </a:solidFill>
                  <a:latin typeface="微软雅黑" pitchFamily="34" charset="-122"/>
                  <a:ea typeface="微软雅黑" pitchFamily="34" charset="-122"/>
                </a:rPr>
                <a:t>不带电</a:t>
              </a:r>
            </a:p>
          </p:txBody>
        </p:sp>
        <p:sp>
          <p:nvSpPr>
            <p:cNvPr id="95" name="Text Box 15"/>
            <p:cNvSpPr txBox="1">
              <a:spLocks noChangeArrowheads="1"/>
            </p:cNvSpPr>
            <p:nvPr/>
          </p:nvSpPr>
          <p:spPr bwMode="auto">
            <a:xfrm>
              <a:off x="3756421" y="3195867"/>
              <a:ext cx="1395413" cy="532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CC0000"/>
                  </a:solidFill>
                  <a:latin typeface="微软雅黑" pitchFamily="34" charset="-122"/>
                  <a:ea typeface="微软雅黑" pitchFamily="34" charset="-122"/>
                </a:rPr>
                <a:t>带正电</a:t>
              </a:r>
            </a:p>
          </p:txBody>
        </p:sp>
      </p:grpSp>
      <p:sp>
        <p:nvSpPr>
          <p:cNvPr id="96" name="Text Box 4"/>
          <p:cNvSpPr txBox="1">
            <a:spLocks noChangeArrowheads="1"/>
          </p:cNvSpPr>
          <p:nvPr/>
        </p:nvSpPr>
        <p:spPr bwMode="auto">
          <a:xfrm>
            <a:off x="431801" y="1989138"/>
            <a:ext cx="2108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/>
              <a:t>1</a:t>
            </a:r>
            <a:r>
              <a:rPr lang="zh-CN" altLang="en-US" dirty="0"/>
              <a:t>．原子结构</a:t>
            </a:r>
          </a:p>
        </p:txBody>
      </p:sp>
      <p:pic>
        <p:nvPicPr>
          <p:cNvPr id="97" name="图片 96" descr="The At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2228" y="2149261"/>
            <a:ext cx="2552172" cy="25521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993473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9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4568748" y="2904381"/>
            <a:ext cx="3892550" cy="1982848"/>
            <a:chOff x="1978025" y="2133600"/>
            <a:chExt cx="3892550" cy="1982848"/>
          </a:xfrm>
        </p:grpSpPr>
        <p:sp>
          <p:nvSpPr>
            <p:cNvPr id="27" name="椭圆 14341"/>
            <p:cNvSpPr>
              <a:spLocks noChangeArrowheads="1"/>
            </p:cNvSpPr>
            <p:nvPr/>
          </p:nvSpPr>
          <p:spPr bwMode="auto">
            <a:xfrm>
              <a:off x="1978025" y="2133600"/>
              <a:ext cx="1441450" cy="158432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椭圆 14342"/>
            <p:cNvSpPr>
              <a:spLocks noChangeArrowheads="1"/>
            </p:cNvSpPr>
            <p:nvPr/>
          </p:nvSpPr>
          <p:spPr bwMode="auto">
            <a:xfrm>
              <a:off x="4427538" y="2205038"/>
              <a:ext cx="1439862" cy="151288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文本框 14343"/>
            <p:cNvSpPr txBox="1">
              <a:spLocks noChangeArrowheads="1"/>
            </p:cNvSpPr>
            <p:nvPr/>
          </p:nvSpPr>
          <p:spPr bwMode="auto">
            <a:xfrm>
              <a:off x="1978025" y="2563813"/>
              <a:ext cx="1470025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束缚电子</a:t>
              </a:r>
            </a:p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能力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弱</a:t>
              </a:r>
            </a:p>
          </p:txBody>
        </p:sp>
        <p:sp>
          <p:nvSpPr>
            <p:cNvPr id="30" name="文本框 14344"/>
            <p:cNvSpPr txBox="1">
              <a:spLocks noChangeArrowheads="1"/>
            </p:cNvSpPr>
            <p:nvPr/>
          </p:nvSpPr>
          <p:spPr bwMode="auto">
            <a:xfrm>
              <a:off x="4402138" y="2619375"/>
              <a:ext cx="1468437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束缚电子</a:t>
              </a:r>
            </a:p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能力</a:t>
              </a:r>
              <a:r>
                <a:rPr lang="zh-CN" altLang="en-US" sz="2000" dirty="0">
                  <a:solidFill>
                    <a:srgbClr val="0000FF"/>
                  </a:solidFill>
                  <a:latin typeface="微软雅黑" pitchFamily="34" charset="-122"/>
                  <a:ea typeface="微软雅黑" pitchFamily="34" charset="-122"/>
                </a:rPr>
                <a:t>强</a:t>
              </a:r>
            </a:p>
          </p:txBody>
        </p:sp>
        <p:sp>
          <p:nvSpPr>
            <p:cNvPr id="31" name="右箭头 14345"/>
            <p:cNvSpPr>
              <a:spLocks noChangeArrowheads="1"/>
            </p:cNvSpPr>
            <p:nvPr/>
          </p:nvSpPr>
          <p:spPr bwMode="auto">
            <a:xfrm>
              <a:off x="3562350" y="2852738"/>
              <a:ext cx="792163" cy="74612"/>
            </a:xfrm>
            <a:prstGeom prst="rightArrow">
              <a:avLst>
                <a:gd name="adj1" fmla="val 50000"/>
                <a:gd name="adj2" fmla="val 264936"/>
              </a:avLst>
            </a:prstGeom>
            <a:solidFill>
              <a:schemeClr val="accent1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0170" tIns="46990" rIns="90170" bIns="4699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2" name="文本框 14346"/>
            <p:cNvSpPr txBox="1">
              <a:spLocks noChangeArrowheads="1"/>
            </p:cNvSpPr>
            <p:nvPr/>
          </p:nvSpPr>
          <p:spPr bwMode="auto">
            <a:xfrm>
              <a:off x="3203575" y="2419350"/>
              <a:ext cx="1470025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 dirty="0">
                  <a:latin typeface="Arial" pitchFamily="34" charset="0"/>
                </a:rPr>
                <a:t>电子</a:t>
              </a:r>
            </a:p>
          </p:txBody>
        </p:sp>
        <p:sp>
          <p:nvSpPr>
            <p:cNvPr id="33" name="文本框 14347"/>
            <p:cNvSpPr txBox="1">
              <a:spLocks noChangeArrowheads="1"/>
            </p:cNvSpPr>
            <p:nvPr/>
          </p:nvSpPr>
          <p:spPr bwMode="auto">
            <a:xfrm>
              <a:off x="2335213" y="3716338"/>
              <a:ext cx="95410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带</a:t>
              </a:r>
              <a:r>
                <a:rPr lang="zh-CN" altLang="en-US" sz="20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正电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文本框 14348"/>
            <p:cNvSpPr txBox="1">
              <a:spLocks noChangeArrowheads="1"/>
            </p:cNvSpPr>
            <p:nvPr/>
          </p:nvSpPr>
          <p:spPr bwMode="auto">
            <a:xfrm>
              <a:off x="4716463" y="3716338"/>
              <a:ext cx="87716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带</a:t>
              </a:r>
              <a:r>
                <a:rPr lang="zh-CN" altLang="en-US" b="1" dirty="0">
                  <a:solidFill>
                    <a:srgbClr val="0000FF"/>
                  </a:solidFill>
                  <a:latin typeface="微软雅黑" pitchFamily="34" charset="-122"/>
                  <a:ea typeface="微软雅黑" pitchFamily="34" charset="-122"/>
                </a:rPr>
                <a:t>负电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752501" y="261725"/>
            <a:ext cx="2801143" cy="2427550"/>
            <a:chOff x="4562475" y="2060575"/>
            <a:chExt cx="4257675" cy="4351643"/>
          </a:xfrm>
        </p:grpSpPr>
        <p:grpSp>
          <p:nvGrpSpPr>
            <p:cNvPr id="37" name="组合 36"/>
            <p:cNvGrpSpPr/>
            <p:nvPr/>
          </p:nvGrpSpPr>
          <p:grpSpPr>
            <a:xfrm>
              <a:off x="4562475" y="2060575"/>
              <a:ext cx="4257675" cy="4351643"/>
              <a:chOff x="4562475" y="2060575"/>
              <a:chExt cx="4257675" cy="4351643"/>
            </a:xfrm>
          </p:grpSpPr>
          <p:sp>
            <p:nvSpPr>
              <p:cNvPr id="47" name="Line 32"/>
              <p:cNvSpPr>
                <a:spLocks noChangeShapeType="1"/>
              </p:cNvSpPr>
              <p:nvPr/>
            </p:nvSpPr>
            <p:spPr bwMode="auto">
              <a:xfrm flipH="1">
                <a:off x="5653088" y="4508500"/>
                <a:ext cx="576262" cy="649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" name="Text Box 53"/>
              <p:cNvSpPr txBox="1">
                <a:spLocks noChangeArrowheads="1"/>
              </p:cNvSpPr>
              <p:nvPr/>
            </p:nvSpPr>
            <p:spPr bwMode="auto">
              <a:xfrm>
                <a:off x="4562475" y="5268912"/>
                <a:ext cx="2097305" cy="67816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zh-CN" altLang="en-US" sz="2000" b="1" dirty="0">
                    <a:latin typeface="微软雅黑" pitchFamily="34" charset="-122"/>
                    <a:ea typeface="微软雅黑" pitchFamily="34" charset="-122"/>
                  </a:rPr>
                  <a:t>核外电子</a:t>
                </a:r>
              </a:p>
            </p:txBody>
          </p:sp>
          <p:sp>
            <p:nvSpPr>
              <p:cNvPr id="49" name="Text Box 54"/>
              <p:cNvSpPr txBox="1">
                <a:spLocks noChangeArrowheads="1"/>
              </p:cNvSpPr>
              <p:nvPr/>
            </p:nvSpPr>
            <p:spPr bwMode="auto">
              <a:xfrm>
                <a:off x="6724112" y="5734049"/>
                <a:ext cx="1563175" cy="67816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zh-CN" altLang="en-US" sz="2000" b="1" dirty="0">
                    <a:latin typeface="微软雅黑" pitchFamily="34" charset="-122"/>
                    <a:ea typeface="微软雅黑" pitchFamily="34" charset="-122"/>
                  </a:rPr>
                  <a:t>原子核</a:t>
                </a:r>
              </a:p>
            </p:txBody>
          </p:sp>
          <p:grpSp>
            <p:nvGrpSpPr>
              <p:cNvPr id="50" name="Group 55"/>
              <p:cNvGrpSpPr>
                <a:grpSpLocks/>
              </p:cNvGrpSpPr>
              <p:nvPr/>
            </p:nvGrpSpPr>
            <p:grpSpPr bwMode="auto">
              <a:xfrm rot="2343687">
                <a:off x="6300788" y="3213100"/>
                <a:ext cx="2184400" cy="2078038"/>
                <a:chOff x="0" y="0"/>
                <a:chExt cx="1376" cy="1309"/>
              </a:xfrm>
            </p:grpSpPr>
            <p:sp>
              <p:nvSpPr>
                <p:cNvPr id="67" name="Oval 56"/>
                <p:cNvSpPr>
                  <a:spLocks noChangeArrowheads="1"/>
                </p:cNvSpPr>
                <p:nvPr/>
              </p:nvSpPr>
              <p:spPr bwMode="auto">
                <a:xfrm rot="269939">
                  <a:off x="0" y="0"/>
                  <a:ext cx="691" cy="654"/>
                </a:xfrm>
                <a:prstGeom prst="ellipse">
                  <a:avLst/>
                </a:prstGeom>
                <a:noFill/>
                <a:ln w="31750">
                  <a:solidFill>
                    <a:srgbClr val="333399"/>
                  </a:solidFill>
                  <a:prstDash val="dash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0" hangingPunct="0"/>
                  <a:endParaRPr lang="zh-CN" altLang="en-US"/>
                </a:p>
              </p:txBody>
            </p:sp>
            <p:sp>
              <p:nvSpPr>
                <p:cNvPr id="68" name="Line 57"/>
                <p:cNvSpPr>
                  <a:spLocks noChangeShapeType="1"/>
                </p:cNvSpPr>
                <p:nvPr/>
              </p:nvSpPr>
              <p:spPr bwMode="auto">
                <a:xfrm rot="269939">
                  <a:off x="563" y="578"/>
                  <a:ext cx="813" cy="731"/>
                </a:xfrm>
                <a:prstGeom prst="line">
                  <a:avLst/>
                </a:prstGeom>
                <a:noFill/>
                <a:ln w="31750">
                  <a:solidFill>
                    <a:srgbClr val="333399"/>
                  </a:solidFill>
                  <a:prstDash val="dash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1" name="Group 59"/>
              <p:cNvGrpSpPr>
                <a:grpSpLocks/>
              </p:cNvGrpSpPr>
              <p:nvPr/>
            </p:nvGrpSpPr>
            <p:grpSpPr bwMode="auto">
              <a:xfrm>
                <a:off x="5940425" y="2060575"/>
                <a:ext cx="2879725" cy="2879725"/>
                <a:chOff x="0" y="0"/>
                <a:chExt cx="1814" cy="1814"/>
              </a:xfrm>
            </p:grpSpPr>
            <p:sp>
              <p:nvSpPr>
                <p:cNvPr id="52" name="Oval 6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814" cy="1814"/>
                </a:xfrm>
                <a:prstGeom prst="ellipse">
                  <a:avLst/>
                </a:prstGeom>
                <a:noFill/>
                <a:ln w="38100">
                  <a:solidFill>
                    <a:srgbClr val="008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0" hangingPunct="0"/>
                  <a:endParaRPr lang="zh-CN" altLang="en-US"/>
                </a:p>
              </p:txBody>
            </p:sp>
            <p:sp>
              <p:nvSpPr>
                <p:cNvPr id="53" name="Oval 61"/>
                <p:cNvSpPr>
                  <a:spLocks noChangeArrowheads="1"/>
                </p:cNvSpPr>
                <p:nvPr/>
              </p:nvSpPr>
              <p:spPr bwMode="auto">
                <a:xfrm>
                  <a:off x="277" y="289"/>
                  <a:ext cx="1247" cy="1247"/>
                </a:xfrm>
                <a:prstGeom prst="ellipse">
                  <a:avLst/>
                </a:prstGeom>
                <a:noFill/>
                <a:ln w="38100">
                  <a:solidFill>
                    <a:srgbClr val="008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0" hangingPunct="0"/>
                  <a:endParaRPr lang="zh-CN" altLang="en-US"/>
                </a:p>
              </p:txBody>
            </p:sp>
            <p:sp>
              <p:nvSpPr>
                <p:cNvPr id="54" name="Oval 62"/>
                <p:cNvSpPr>
                  <a:spLocks noChangeArrowheads="1"/>
                </p:cNvSpPr>
                <p:nvPr/>
              </p:nvSpPr>
              <p:spPr bwMode="auto">
                <a:xfrm>
                  <a:off x="678" y="701"/>
                  <a:ext cx="181" cy="181"/>
                </a:xfrm>
                <a:prstGeom prst="ellipse">
                  <a:avLst/>
                </a:prstGeom>
                <a:solidFill>
                  <a:srgbClr val="FFFF99"/>
                </a:solidFill>
                <a:ln w="9525">
                  <a:solidFill>
                    <a:srgbClr val="FFCC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0" hangingPunct="0"/>
                  <a:endParaRPr lang="zh-CN" altLang="en-US"/>
                </a:p>
              </p:txBody>
            </p:sp>
            <p:sp>
              <p:nvSpPr>
                <p:cNvPr id="55" name="Oval 63"/>
                <p:cNvSpPr>
                  <a:spLocks noChangeArrowheads="1"/>
                </p:cNvSpPr>
                <p:nvPr/>
              </p:nvSpPr>
              <p:spPr bwMode="auto">
                <a:xfrm>
                  <a:off x="915" y="724"/>
                  <a:ext cx="181" cy="181"/>
                </a:xfrm>
                <a:prstGeom prst="ellipse">
                  <a:avLst/>
                </a:prstGeom>
                <a:solidFill>
                  <a:srgbClr val="FFFF99"/>
                </a:solidFill>
                <a:ln w="9525">
                  <a:solidFill>
                    <a:srgbClr val="FFCC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0" hangingPunct="0"/>
                  <a:endParaRPr lang="zh-CN" altLang="en-US"/>
                </a:p>
              </p:txBody>
            </p:sp>
            <p:sp>
              <p:nvSpPr>
                <p:cNvPr id="56" name="Oval 64"/>
                <p:cNvSpPr>
                  <a:spLocks noChangeArrowheads="1"/>
                </p:cNvSpPr>
                <p:nvPr/>
              </p:nvSpPr>
              <p:spPr bwMode="auto">
                <a:xfrm>
                  <a:off x="774" y="956"/>
                  <a:ext cx="181" cy="181"/>
                </a:xfrm>
                <a:prstGeom prst="ellipse">
                  <a:avLst/>
                </a:prstGeom>
                <a:solidFill>
                  <a:srgbClr val="FFFF99"/>
                </a:solidFill>
                <a:ln w="9525">
                  <a:solidFill>
                    <a:srgbClr val="FFCC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0" hangingPunct="0"/>
                  <a:endParaRPr lang="zh-CN" altLang="en-US"/>
                </a:p>
              </p:txBody>
            </p:sp>
            <p:grpSp>
              <p:nvGrpSpPr>
                <p:cNvPr id="57" name="Group 65"/>
                <p:cNvGrpSpPr>
                  <a:grpSpLocks/>
                </p:cNvGrpSpPr>
                <p:nvPr/>
              </p:nvGrpSpPr>
              <p:grpSpPr bwMode="auto">
                <a:xfrm>
                  <a:off x="607" y="801"/>
                  <a:ext cx="209" cy="250"/>
                  <a:chOff x="0" y="0"/>
                  <a:chExt cx="209" cy="250"/>
                </a:xfrm>
              </p:grpSpPr>
              <p:sp>
                <p:nvSpPr>
                  <p:cNvPr id="65" name="Oval 66"/>
                  <p:cNvSpPr>
                    <a:spLocks noChangeArrowheads="1"/>
                  </p:cNvSpPr>
                  <p:nvPr/>
                </p:nvSpPr>
                <p:spPr bwMode="auto">
                  <a:xfrm>
                    <a:off x="12" y="35"/>
                    <a:ext cx="181" cy="190"/>
                  </a:xfrm>
                  <a:prstGeom prst="ellipse">
                    <a:avLst/>
                  </a:prstGeom>
                  <a:solidFill>
                    <a:srgbClr val="FF990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 eaLnBrk="0" hangingPunct="0"/>
                    <a:endParaRPr lang="zh-CN" altLang="en-US"/>
                  </a:p>
                </p:txBody>
              </p:sp>
              <p:sp>
                <p:nvSpPr>
                  <p:cNvPr id="66" name="Text Box 6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09" cy="25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r>
                      <a:rPr lang="zh-TW" altLang="en-US" sz="2000" b="1" dirty="0">
                        <a:solidFill>
                          <a:schemeClr val="accent2"/>
                        </a:solidFill>
                        <a:latin typeface="Comic Sans MS" pitchFamily="66" charset="0"/>
                        <a:ea typeface="PMingLiU" pitchFamily="18" charset="-120"/>
                      </a:rPr>
                      <a:t>+</a:t>
                    </a:r>
                    <a:endParaRPr lang="zh-TW" altLang="en-US" sz="3200" dirty="0">
                      <a:latin typeface="Times New Roman" pitchFamily="18" charset="0"/>
                      <a:ea typeface="PMingLiU" pitchFamily="18" charset="-120"/>
                    </a:endParaRPr>
                  </a:p>
                </p:txBody>
              </p:sp>
            </p:grpSp>
            <p:grpSp>
              <p:nvGrpSpPr>
                <p:cNvPr id="58" name="Group 68"/>
                <p:cNvGrpSpPr>
                  <a:grpSpLocks/>
                </p:cNvGrpSpPr>
                <p:nvPr/>
              </p:nvGrpSpPr>
              <p:grpSpPr bwMode="auto">
                <a:xfrm>
                  <a:off x="795" y="616"/>
                  <a:ext cx="209" cy="250"/>
                  <a:chOff x="0" y="0"/>
                  <a:chExt cx="209" cy="250"/>
                </a:xfrm>
              </p:grpSpPr>
              <p:sp>
                <p:nvSpPr>
                  <p:cNvPr id="63" name="Oval 69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26"/>
                    <a:ext cx="181" cy="181"/>
                  </a:xfrm>
                  <a:prstGeom prst="ellipse">
                    <a:avLst/>
                  </a:prstGeom>
                  <a:solidFill>
                    <a:srgbClr val="FF990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 eaLnBrk="0" hangingPunct="0"/>
                    <a:endParaRPr lang="zh-CN" altLang="en-US"/>
                  </a:p>
                </p:txBody>
              </p:sp>
              <p:sp>
                <p:nvSpPr>
                  <p:cNvPr id="64" name="Text Box 7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09" cy="25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r>
                      <a:rPr lang="zh-TW" altLang="en-US" sz="2000" b="1">
                        <a:solidFill>
                          <a:schemeClr val="accent2"/>
                        </a:solidFill>
                        <a:latin typeface="Comic Sans MS" pitchFamily="66" charset="0"/>
                        <a:ea typeface="PMingLiU" pitchFamily="18" charset="-120"/>
                      </a:rPr>
                      <a:t>+</a:t>
                    </a:r>
                    <a:endParaRPr lang="zh-TW" altLang="en-US" sz="3200">
                      <a:latin typeface="Times New Roman" pitchFamily="18" charset="0"/>
                      <a:ea typeface="PMingLiU" pitchFamily="18" charset="-120"/>
                    </a:endParaRPr>
                  </a:p>
                </p:txBody>
              </p:sp>
            </p:grpSp>
            <p:grpSp>
              <p:nvGrpSpPr>
                <p:cNvPr id="59" name="Group 71"/>
                <p:cNvGrpSpPr>
                  <a:grpSpLocks/>
                </p:cNvGrpSpPr>
                <p:nvPr/>
              </p:nvGrpSpPr>
              <p:grpSpPr bwMode="auto">
                <a:xfrm>
                  <a:off x="943" y="856"/>
                  <a:ext cx="209" cy="250"/>
                  <a:chOff x="0" y="0"/>
                  <a:chExt cx="209" cy="250"/>
                </a:xfrm>
              </p:grpSpPr>
              <p:sp>
                <p:nvSpPr>
                  <p:cNvPr id="61" name="Oval 72"/>
                  <p:cNvSpPr>
                    <a:spLocks noChangeArrowheads="1"/>
                  </p:cNvSpPr>
                  <p:nvPr/>
                </p:nvSpPr>
                <p:spPr bwMode="auto">
                  <a:xfrm>
                    <a:off x="4" y="26"/>
                    <a:ext cx="181" cy="181"/>
                  </a:xfrm>
                  <a:prstGeom prst="ellipse">
                    <a:avLst/>
                  </a:prstGeom>
                  <a:solidFill>
                    <a:srgbClr val="FF990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 eaLnBrk="0" hangingPunct="0"/>
                    <a:endParaRPr lang="zh-CN" altLang="en-US"/>
                  </a:p>
                </p:txBody>
              </p:sp>
              <p:sp>
                <p:nvSpPr>
                  <p:cNvPr id="62" name="Text Box 7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09" cy="25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r>
                      <a:rPr lang="zh-TW" altLang="en-US" sz="2000" b="1">
                        <a:solidFill>
                          <a:schemeClr val="accent2"/>
                        </a:solidFill>
                        <a:latin typeface="Comic Sans MS" pitchFamily="66" charset="0"/>
                        <a:ea typeface="PMingLiU" pitchFamily="18" charset="-120"/>
                      </a:rPr>
                      <a:t>+</a:t>
                    </a:r>
                    <a:endParaRPr lang="zh-TW" altLang="en-US" sz="3200">
                      <a:latin typeface="Times New Roman" pitchFamily="18" charset="0"/>
                      <a:ea typeface="PMingLiU" pitchFamily="18" charset="-120"/>
                    </a:endParaRPr>
                  </a:p>
                </p:txBody>
              </p:sp>
            </p:grpSp>
            <p:sp>
              <p:nvSpPr>
                <p:cNvPr id="60" name="Oval 74"/>
                <p:cNvSpPr>
                  <a:spLocks noChangeArrowheads="1"/>
                </p:cNvSpPr>
                <p:nvPr/>
              </p:nvSpPr>
              <p:spPr bwMode="auto">
                <a:xfrm>
                  <a:off x="786" y="823"/>
                  <a:ext cx="181" cy="181"/>
                </a:xfrm>
                <a:prstGeom prst="ellipse">
                  <a:avLst/>
                </a:prstGeom>
                <a:solidFill>
                  <a:srgbClr val="FFFF99"/>
                </a:solidFill>
                <a:ln w="9525">
                  <a:solidFill>
                    <a:srgbClr val="FFCC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0" hangingPunct="0"/>
                  <a:endParaRPr lang="zh-CN" altLang="en-US"/>
                </a:p>
              </p:txBody>
            </p:sp>
          </p:grpSp>
        </p:grpSp>
        <p:grpSp>
          <p:nvGrpSpPr>
            <p:cNvPr id="38" name="Group 75"/>
            <p:cNvGrpSpPr>
              <a:grpSpLocks/>
            </p:cNvGrpSpPr>
            <p:nvPr/>
          </p:nvGrpSpPr>
          <p:grpSpPr bwMode="auto">
            <a:xfrm>
              <a:off x="6732588" y="2420938"/>
              <a:ext cx="325437" cy="396875"/>
              <a:chOff x="0" y="0"/>
              <a:chExt cx="205" cy="250"/>
            </a:xfrm>
          </p:grpSpPr>
          <p:sp>
            <p:nvSpPr>
              <p:cNvPr id="45" name="Oval 76"/>
              <p:cNvSpPr>
                <a:spLocks noChangeArrowheads="1"/>
              </p:cNvSpPr>
              <p:nvPr/>
            </p:nvSpPr>
            <p:spPr bwMode="auto">
              <a:xfrm>
                <a:off x="0" y="37"/>
                <a:ext cx="181" cy="181"/>
              </a:xfrm>
              <a:prstGeom prst="ellipse">
                <a:avLst/>
              </a:prstGeom>
              <a:solidFill>
                <a:srgbClr val="99CC00"/>
              </a:solidFill>
              <a:ln w="9525">
                <a:solidFill>
                  <a:srgbClr val="008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en-US"/>
              </a:p>
            </p:txBody>
          </p:sp>
          <p:sp>
            <p:nvSpPr>
              <p:cNvPr id="46" name="Text Box 7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05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TW" altLang="en-US" sz="2000" b="1">
                    <a:solidFill>
                      <a:srgbClr val="333399"/>
                    </a:solidFill>
                    <a:latin typeface="Comic Sans MS" pitchFamily="66" charset="0"/>
                    <a:ea typeface="PMingLiU" pitchFamily="18" charset="-120"/>
                  </a:rPr>
                  <a:t>–</a:t>
                </a:r>
                <a:endParaRPr lang="zh-TW" altLang="en-US" sz="3200">
                  <a:latin typeface="Times New Roman" pitchFamily="18" charset="0"/>
                  <a:ea typeface="PMingLiU" pitchFamily="18" charset="-120"/>
                </a:endParaRPr>
              </a:p>
            </p:txBody>
          </p:sp>
        </p:grpSp>
        <p:grpSp>
          <p:nvGrpSpPr>
            <p:cNvPr id="39" name="Group 78"/>
            <p:cNvGrpSpPr>
              <a:grpSpLocks/>
            </p:cNvGrpSpPr>
            <p:nvPr/>
          </p:nvGrpSpPr>
          <p:grpSpPr bwMode="auto">
            <a:xfrm>
              <a:off x="8029575" y="3644900"/>
              <a:ext cx="358775" cy="396875"/>
              <a:chOff x="0" y="0"/>
              <a:chExt cx="205" cy="230"/>
            </a:xfrm>
          </p:grpSpPr>
          <p:sp>
            <p:nvSpPr>
              <p:cNvPr id="43" name="Oval 79"/>
              <p:cNvSpPr>
                <a:spLocks noChangeArrowheads="1"/>
              </p:cNvSpPr>
              <p:nvPr/>
            </p:nvSpPr>
            <p:spPr bwMode="auto">
              <a:xfrm>
                <a:off x="0" y="37"/>
                <a:ext cx="181" cy="181"/>
              </a:xfrm>
              <a:prstGeom prst="ellipse">
                <a:avLst/>
              </a:prstGeom>
              <a:solidFill>
                <a:srgbClr val="99CC00"/>
              </a:solidFill>
              <a:ln w="9525">
                <a:solidFill>
                  <a:srgbClr val="008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en-US"/>
              </a:p>
            </p:txBody>
          </p:sp>
          <p:sp>
            <p:nvSpPr>
              <p:cNvPr id="44" name="Text Box 80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05" cy="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TW" altLang="en-US" sz="2000" b="1">
                    <a:solidFill>
                      <a:srgbClr val="333399"/>
                    </a:solidFill>
                    <a:latin typeface="Comic Sans MS" pitchFamily="66" charset="0"/>
                    <a:ea typeface="PMingLiU" pitchFamily="18" charset="-120"/>
                  </a:rPr>
                  <a:t>–</a:t>
                </a:r>
                <a:endParaRPr lang="zh-TW" altLang="en-US" sz="3200">
                  <a:latin typeface="Times New Roman" pitchFamily="18" charset="0"/>
                  <a:ea typeface="PMingLiU" pitchFamily="18" charset="-120"/>
                </a:endParaRPr>
              </a:p>
            </p:txBody>
          </p:sp>
        </p:grpSp>
        <p:grpSp>
          <p:nvGrpSpPr>
            <p:cNvPr id="40" name="Group 81"/>
            <p:cNvGrpSpPr>
              <a:grpSpLocks/>
            </p:cNvGrpSpPr>
            <p:nvPr/>
          </p:nvGrpSpPr>
          <p:grpSpPr bwMode="auto">
            <a:xfrm>
              <a:off x="6084888" y="4221163"/>
              <a:ext cx="325437" cy="396875"/>
              <a:chOff x="0" y="0"/>
              <a:chExt cx="205" cy="250"/>
            </a:xfrm>
          </p:grpSpPr>
          <p:sp>
            <p:nvSpPr>
              <p:cNvPr id="41" name="Oval 82"/>
              <p:cNvSpPr>
                <a:spLocks noChangeArrowheads="1"/>
              </p:cNvSpPr>
              <p:nvPr/>
            </p:nvSpPr>
            <p:spPr bwMode="auto">
              <a:xfrm>
                <a:off x="0" y="37"/>
                <a:ext cx="181" cy="181"/>
              </a:xfrm>
              <a:prstGeom prst="ellipse">
                <a:avLst/>
              </a:prstGeom>
              <a:solidFill>
                <a:srgbClr val="99CC00"/>
              </a:solidFill>
              <a:ln w="9525">
                <a:solidFill>
                  <a:srgbClr val="008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en-US"/>
              </a:p>
            </p:txBody>
          </p:sp>
          <p:sp>
            <p:nvSpPr>
              <p:cNvPr id="42" name="Text Box 83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05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TW" altLang="en-US" sz="2000" b="1">
                    <a:solidFill>
                      <a:srgbClr val="333399"/>
                    </a:solidFill>
                    <a:latin typeface="Comic Sans MS" pitchFamily="66" charset="0"/>
                    <a:ea typeface="PMingLiU" pitchFamily="18" charset="-120"/>
                  </a:rPr>
                  <a:t>–</a:t>
                </a:r>
                <a:endParaRPr lang="zh-TW" altLang="en-US" sz="3200">
                  <a:latin typeface="Times New Roman" pitchFamily="18" charset="0"/>
                  <a:ea typeface="PMingLiU" pitchFamily="18" charset="-120"/>
                </a:endParaRPr>
              </a:p>
            </p:txBody>
          </p:sp>
        </p:grpSp>
      </p:grpSp>
      <p:sp>
        <p:nvSpPr>
          <p:cNvPr id="69" name="Rectangle 2"/>
          <p:cNvSpPr>
            <a:spLocks noChangeArrowheads="1"/>
          </p:cNvSpPr>
          <p:nvPr/>
        </p:nvSpPr>
        <p:spPr bwMode="auto">
          <a:xfrm>
            <a:off x="264690" y="1146506"/>
            <a:ext cx="398557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不同物质的原子核束缚电子的本领不同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，摩擦后发生了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电子得失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 Box 3"/>
          <p:cNvSpPr txBox="1">
            <a:spLocks noChangeArrowheads="1"/>
          </p:cNvSpPr>
          <p:nvPr/>
        </p:nvSpPr>
        <p:spPr bwMode="auto">
          <a:xfrm>
            <a:off x="264690" y="328809"/>
            <a:ext cx="33281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/>
              <a:t>3</a:t>
            </a:r>
            <a:r>
              <a:rPr lang="zh-CN" altLang="en-US" dirty="0"/>
              <a:t>．摩擦起电的原因</a:t>
            </a:r>
          </a:p>
        </p:txBody>
      </p:sp>
      <p:sp>
        <p:nvSpPr>
          <p:cNvPr id="71" name="Rectangle 4"/>
          <p:cNvSpPr>
            <a:spLocks noChangeArrowheads="1"/>
          </p:cNvSpPr>
          <p:nvPr/>
        </p:nvSpPr>
        <p:spPr bwMode="auto">
          <a:xfrm>
            <a:off x="264690" y="3055992"/>
            <a:ext cx="409564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失去电子的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物体带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正电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；得到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电子的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物体带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等量的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负电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645332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utoUpdateAnimBg="0"/>
      <p:bldP spid="49" grpId="0" bldLvl="0" autoUpdateAnimBg="0"/>
      <p:bldP spid="69" grpId="0"/>
      <p:bldP spid="71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1152</Words>
  <Application>Microsoft Office PowerPoint</Application>
  <PresentationFormat>自定义</PresentationFormat>
  <Paragraphs>192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lenovo</cp:lastModifiedBy>
  <cp:revision>64</cp:revision>
  <dcterms:created xsi:type="dcterms:W3CDTF">2019-04-02T02:49:40Z</dcterms:created>
  <dcterms:modified xsi:type="dcterms:W3CDTF">2019-10-25T01:21:18Z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